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511" r:id="rId2"/>
    <p:sldId id="312" r:id="rId3"/>
    <p:sldId id="271" r:id="rId4"/>
    <p:sldId id="302" r:id="rId5"/>
    <p:sldId id="313" r:id="rId6"/>
    <p:sldId id="314" r:id="rId7"/>
    <p:sldId id="265" r:id="rId8"/>
    <p:sldId id="307" r:id="rId9"/>
    <p:sldId id="316" r:id="rId10"/>
    <p:sldId id="315" r:id="rId11"/>
    <p:sldId id="318" r:id="rId12"/>
    <p:sldId id="527" r:id="rId13"/>
    <p:sldId id="31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9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rmitchell-vm\Data\DO_RSCH\TPR-NEW\Staff\Eric\FY%202026\DOR-Legislative%20Webinar%20(SB542%20HB231)\PP%20Tabl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rmitchell-vm\Data\DO_RSCH\TPR-NEW\Staff\Eric\FY%202026\Sen.%20Hertz-Distribution\Attempt2\Dist%20(Co)(Res).xlsb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rmitchell-vm\Data\DO_RSCH\TPR-NEW\Staff\Eric\FY%202026\Sen.%20Hertz-Distribution\Attempt2\Dist%20(Co)(Res).xlsb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rmitchell-vm\Data\DO_RSCH\TPR-NEW\Staff\Eric\FY%202026\DOR-Legislative%20Webinar%20(SB542%20HB231)\PP%20Table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rmitchell-vm\Data\DO_RSCH\TPR-NEW\Staff\Eric\FY%202026\Sen.%20Hertz-Distribution\Attempt2\Dist%20(Co)(Com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rmitchell-vm\Data\DO_RSCH\TPR-NEW\Staff\Eric\FY%202026\Sen.%20Hertz-Distribution\Attempt2\Dist%20(Co)(Com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/>
              <a:t>Tax Year 2025</a:t>
            </a:r>
          </a:p>
        </c:rich>
      </c:tx>
      <c:overlay val="1"/>
      <c:spPr>
        <a:solidFill>
          <a:schemeClr val="bg1"/>
        </a:solidFill>
        <a:ln w="25400"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'Graphs-Res'!$B$2</c:f>
              <c:strCache>
                <c:ptCount val="1"/>
                <c:pt idx="0">
                  <c:v>Without SB542/HB231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'Graphs-Res'!$A$3:$A$66</c:f>
              <c:numCache>
                <c:formatCode>"$"#,##0</c:formatCode>
                <c:ptCount val="64"/>
                <c:pt idx="0">
                  <c:v>0</c:v>
                </c:pt>
                <c:pt idx="1">
                  <c:v>50000</c:v>
                </c:pt>
                <c:pt idx="2">
                  <c:v>100000</c:v>
                </c:pt>
                <c:pt idx="3">
                  <c:v>150000</c:v>
                </c:pt>
                <c:pt idx="4">
                  <c:v>200000</c:v>
                </c:pt>
                <c:pt idx="5">
                  <c:v>250000</c:v>
                </c:pt>
                <c:pt idx="6">
                  <c:v>300000</c:v>
                </c:pt>
                <c:pt idx="7">
                  <c:v>350000</c:v>
                </c:pt>
                <c:pt idx="8">
                  <c:v>400000</c:v>
                </c:pt>
                <c:pt idx="9">
                  <c:v>450000</c:v>
                </c:pt>
                <c:pt idx="10">
                  <c:v>500000</c:v>
                </c:pt>
                <c:pt idx="11">
                  <c:v>550000</c:v>
                </c:pt>
                <c:pt idx="12">
                  <c:v>600000</c:v>
                </c:pt>
                <c:pt idx="13">
                  <c:v>650000</c:v>
                </c:pt>
                <c:pt idx="14">
                  <c:v>700000</c:v>
                </c:pt>
                <c:pt idx="15">
                  <c:v>750000</c:v>
                </c:pt>
                <c:pt idx="16">
                  <c:v>800000</c:v>
                </c:pt>
                <c:pt idx="17">
                  <c:v>850000</c:v>
                </c:pt>
                <c:pt idx="18">
                  <c:v>900000</c:v>
                </c:pt>
                <c:pt idx="19">
                  <c:v>950000</c:v>
                </c:pt>
                <c:pt idx="20">
                  <c:v>1000000</c:v>
                </c:pt>
                <c:pt idx="21">
                  <c:v>1050000</c:v>
                </c:pt>
                <c:pt idx="22">
                  <c:v>1100000</c:v>
                </c:pt>
                <c:pt idx="23">
                  <c:v>1150000</c:v>
                </c:pt>
                <c:pt idx="24">
                  <c:v>1200000</c:v>
                </c:pt>
                <c:pt idx="25">
                  <c:v>1250000</c:v>
                </c:pt>
                <c:pt idx="26">
                  <c:v>1300000</c:v>
                </c:pt>
                <c:pt idx="27">
                  <c:v>1350000</c:v>
                </c:pt>
                <c:pt idx="28">
                  <c:v>1400000</c:v>
                </c:pt>
                <c:pt idx="29">
                  <c:v>1450000</c:v>
                </c:pt>
                <c:pt idx="30">
                  <c:v>1500000</c:v>
                </c:pt>
                <c:pt idx="31">
                  <c:v>1550000</c:v>
                </c:pt>
                <c:pt idx="32">
                  <c:v>1600000</c:v>
                </c:pt>
                <c:pt idx="33">
                  <c:v>1650000</c:v>
                </c:pt>
                <c:pt idx="34">
                  <c:v>1700000</c:v>
                </c:pt>
                <c:pt idx="35">
                  <c:v>1750000</c:v>
                </c:pt>
                <c:pt idx="36">
                  <c:v>1800000</c:v>
                </c:pt>
                <c:pt idx="37">
                  <c:v>1850000</c:v>
                </c:pt>
                <c:pt idx="38">
                  <c:v>1900000</c:v>
                </c:pt>
                <c:pt idx="39">
                  <c:v>1950000</c:v>
                </c:pt>
                <c:pt idx="40">
                  <c:v>2000000</c:v>
                </c:pt>
                <c:pt idx="41">
                  <c:v>2050000</c:v>
                </c:pt>
                <c:pt idx="42">
                  <c:v>2100000</c:v>
                </c:pt>
                <c:pt idx="43">
                  <c:v>2150000</c:v>
                </c:pt>
                <c:pt idx="44">
                  <c:v>2200000</c:v>
                </c:pt>
                <c:pt idx="45">
                  <c:v>2250000</c:v>
                </c:pt>
                <c:pt idx="46">
                  <c:v>2300000</c:v>
                </c:pt>
                <c:pt idx="47">
                  <c:v>2350000</c:v>
                </c:pt>
                <c:pt idx="48">
                  <c:v>2400000</c:v>
                </c:pt>
                <c:pt idx="49">
                  <c:v>2450000</c:v>
                </c:pt>
                <c:pt idx="50">
                  <c:v>2500000</c:v>
                </c:pt>
                <c:pt idx="51">
                  <c:v>2550000</c:v>
                </c:pt>
                <c:pt idx="52">
                  <c:v>2600000</c:v>
                </c:pt>
                <c:pt idx="53">
                  <c:v>2650000</c:v>
                </c:pt>
                <c:pt idx="54">
                  <c:v>2700000</c:v>
                </c:pt>
                <c:pt idx="55">
                  <c:v>2750000</c:v>
                </c:pt>
                <c:pt idx="56">
                  <c:v>2800000</c:v>
                </c:pt>
                <c:pt idx="57">
                  <c:v>2850000</c:v>
                </c:pt>
                <c:pt idx="58">
                  <c:v>2900000</c:v>
                </c:pt>
                <c:pt idx="59">
                  <c:v>2950000</c:v>
                </c:pt>
                <c:pt idx="60">
                  <c:v>3000000</c:v>
                </c:pt>
                <c:pt idx="61">
                  <c:v>3050000</c:v>
                </c:pt>
                <c:pt idx="62">
                  <c:v>3100000</c:v>
                </c:pt>
                <c:pt idx="63">
                  <c:v>3150000</c:v>
                </c:pt>
              </c:numCache>
            </c:numRef>
          </c:xVal>
          <c:yVal>
            <c:numRef>
              <c:f>'Graphs-Res'!$B$3:$B$66</c:f>
              <c:numCache>
                <c:formatCode>"$"#,##0</c:formatCode>
                <c:ptCount val="64"/>
                <c:pt idx="0">
                  <c:v>0</c:v>
                </c:pt>
                <c:pt idx="1">
                  <c:v>675.00000000000011</c:v>
                </c:pt>
                <c:pt idx="2">
                  <c:v>1350.0000000000002</c:v>
                </c:pt>
                <c:pt idx="3">
                  <c:v>2025.0000000000002</c:v>
                </c:pt>
                <c:pt idx="4">
                  <c:v>2700.0000000000005</c:v>
                </c:pt>
                <c:pt idx="5">
                  <c:v>3375.0000000000005</c:v>
                </c:pt>
                <c:pt idx="6">
                  <c:v>4050.0000000000005</c:v>
                </c:pt>
                <c:pt idx="7">
                  <c:v>4725.0000000000009</c:v>
                </c:pt>
                <c:pt idx="8">
                  <c:v>5400.0000000000009</c:v>
                </c:pt>
                <c:pt idx="9">
                  <c:v>6075.0000000000009</c:v>
                </c:pt>
                <c:pt idx="10">
                  <c:v>6750.0000000000009</c:v>
                </c:pt>
                <c:pt idx="11">
                  <c:v>7425.0000000000009</c:v>
                </c:pt>
                <c:pt idx="12">
                  <c:v>8100.0000000000009</c:v>
                </c:pt>
                <c:pt idx="13">
                  <c:v>8775.0000000000018</c:v>
                </c:pt>
                <c:pt idx="14">
                  <c:v>9450.0000000000018</c:v>
                </c:pt>
                <c:pt idx="15">
                  <c:v>10125.000000000002</c:v>
                </c:pt>
                <c:pt idx="16">
                  <c:v>10800.000000000002</c:v>
                </c:pt>
                <c:pt idx="17">
                  <c:v>11475.000000000002</c:v>
                </c:pt>
                <c:pt idx="18">
                  <c:v>12150.000000000002</c:v>
                </c:pt>
                <c:pt idx="19">
                  <c:v>12825.000000000002</c:v>
                </c:pt>
                <c:pt idx="20">
                  <c:v>13500.000000000002</c:v>
                </c:pt>
                <c:pt idx="21">
                  <c:v>14175.000000000002</c:v>
                </c:pt>
                <c:pt idx="22">
                  <c:v>14850.000000000002</c:v>
                </c:pt>
                <c:pt idx="23">
                  <c:v>15525.000000000002</c:v>
                </c:pt>
                <c:pt idx="24">
                  <c:v>16200.000000000002</c:v>
                </c:pt>
                <c:pt idx="25">
                  <c:v>16875.000000000004</c:v>
                </c:pt>
                <c:pt idx="26">
                  <c:v>17550.000000000004</c:v>
                </c:pt>
                <c:pt idx="27">
                  <c:v>18225.000000000004</c:v>
                </c:pt>
                <c:pt idx="28">
                  <c:v>18900.000000000004</c:v>
                </c:pt>
                <c:pt idx="29">
                  <c:v>19575.000000000004</c:v>
                </c:pt>
                <c:pt idx="30">
                  <c:v>20250.000000000004</c:v>
                </c:pt>
                <c:pt idx="31">
                  <c:v>20925.000000000004</c:v>
                </c:pt>
                <c:pt idx="32">
                  <c:v>21600.000000000004</c:v>
                </c:pt>
                <c:pt idx="33">
                  <c:v>22275.000000000004</c:v>
                </c:pt>
                <c:pt idx="34">
                  <c:v>22950.000000000004</c:v>
                </c:pt>
                <c:pt idx="35">
                  <c:v>23625.000000000004</c:v>
                </c:pt>
                <c:pt idx="36">
                  <c:v>24300.000000000004</c:v>
                </c:pt>
                <c:pt idx="37">
                  <c:v>24975.000000000004</c:v>
                </c:pt>
                <c:pt idx="38">
                  <c:v>25650.000000000004</c:v>
                </c:pt>
                <c:pt idx="39">
                  <c:v>26325.000000000004</c:v>
                </c:pt>
                <c:pt idx="40">
                  <c:v>27000.000000000004</c:v>
                </c:pt>
                <c:pt idx="41">
                  <c:v>27675.000000000004</c:v>
                </c:pt>
                <c:pt idx="42">
                  <c:v>28350.000000000004</c:v>
                </c:pt>
                <c:pt idx="43">
                  <c:v>29025.000000000004</c:v>
                </c:pt>
                <c:pt idx="44">
                  <c:v>29700.000000000004</c:v>
                </c:pt>
                <c:pt idx="45">
                  <c:v>30375.000000000004</c:v>
                </c:pt>
                <c:pt idx="46">
                  <c:v>31050.000000000004</c:v>
                </c:pt>
                <c:pt idx="47">
                  <c:v>31725.000000000004</c:v>
                </c:pt>
                <c:pt idx="48">
                  <c:v>32400.000000000004</c:v>
                </c:pt>
                <c:pt idx="49">
                  <c:v>33075.000000000007</c:v>
                </c:pt>
                <c:pt idx="50">
                  <c:v>33750.000000000007</c:v>
                </c:pt>
                <c:pt idx="51">
                  <c:v>34425.000000000007</c:v>
                </c:pt>
                <c:pt idx="52">
                  <c:v>35100.000000000007</c:v>
                </c:pt>
                <c:pt idx="53">
                  <c:v>35775.000000000007</c:v>
                </c:pt>
                <c:pt idx="54">
                  <c:v>36450.000000000007</c:v>
                </c:pt>
                <c:pt idx="55">
                  <c:v>37125.000000000007</c:v>
                </c:pt>
                <c:pt idx="56">
                  <c:v>37800.000000000007</c:v>
                </c:pt>
                <c:pt idx="57">
                  <c:v>38475.000000000007</c:v>
                </c:pt>
                <c:pt idx="58">
                  <c:v>39150.000000000007</c:v>
                </c:pt>
                <c:pt idx="59">
                  <c:v>39825.000000000007</c:v>
                </c:pt>
                <c:pt idx="60">
                  <c:v>40500.000000000007</c:v>
                </c:pt>
                <c:pt idx="61">
                  <c:v>41175.000000000007</c:v>
                </c:pt>
                <c:pt idx="62">
                  <c:v>41850.000000000007</c:v>
                </c:pt>
                <c:pt idx="63">
                  <c:v>42525.000000000007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318-4A07-BA58-07C014B24060}"/>
            </c:ext>
          </c:extLst>
        </c:ser>
        <c:ser>
          <c:idx val="1"/>
          <c:order val="1"/>
          <c:tx>
            <c:strRef>
              <c:f>'Graphs-Res'!$C$2</c:f>
              <c:strCache>
                <c:ptCount val="1"/>
                <c:pt idx="0">
                  <c:v>With SB542/HB231 (TY 25)</c:v>
                </c:pt>
              </c:strCache>
            </c:strRef>
          </c:tx>
          <c:spPr>
            <a:ln w="19050" cap="rnd" cmpd="sng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'Graphs-Res'!$A$3:$A$66</c:f>
              <c:numCache>
                <c:formatCode>"$"#,##0</c:formatCode>
                <c:ptCount val="64"/>
                <c:pt idx="0">
                  <c:v>0</c:v>
                </c:pt>
                <c:pt idx="1">
                  <c:v>50000</c:v>
                </c:pt>
                <c:pt idx="2">
                  <c:v>100000</c:v>
                </c:pt>
                <c:pt idx="3">
                  <c:v>150000</c:v>
                </c:pt>
                <c:pt idx="4">
                  <c:v>200000</c:v>
                </c:pt>
                <c:pt idx="5">
                  <c:v>250000</c:v>
                </c:pt>
                <c:pt idx="6">
                  <c:v>300000</c:v>
                </c:pt>
                <c:pt idx="7">
                  <c:v>350000</c:v>
                </c:pt>
                <c:pt idx="8">
                  <c:v>400000</c:v>
                </c:pt>
                <c:pt idx="9">
                  <c:v>450000</c:v>
                </c:pt>
                <c:pt idx="10">
                  <c:v>500000</c:v>
                </c:pt>
                <c:pt idx="11">
                  <c:v>550000</c:v>
                </c:pt>
                <c:pt idx="12">
                  <c:v>600000</c:v>
                </c:pt>
                <c:pt idx="13">
                  <c:v>650000</c:v>
                </c:pt>
                <c:pt idx="14">
                  <c:v>700000</c:v>
                </c:pt>
                <c:pt idx="15">
                  <c:v>750000</c:v>
                </c:pt>
                <c:pt idx="16">
                  <c:v>800000</c:v>
                </c:pt>
                <c:pt idx="17">
                  <c:v>850000</c:v>
                </c:pt>
                <c:pt idx="18">
                  <c:v>900000</c:v>
                </c:pt>
                <c:pt idx="19">
                  <c:v>950000</c:v>
                </c:pt>
                <c:pt idx="20">
                  <c:v>1000000</c:v>
                </c:pt>
                <c:pt idx="21">
                  <c:v>1050000</c:v>
                </c:pt>
                <c:pt idx="22">
                  <c:v>1100000</c:v>
                </c:pt>
                <c:pt idx="23">
                  <c:v>1150000</c:v>
                </c:pt>
                <c:pt idx="24">
                  <c:v>1200000</c:v>
                </c:pt>
                <c:pt idx="25">
                  <c:v>1250000</c:v>
                </c:pt>
                <c:pt idx="26">
                  <c:v>1300000</c:v>
                </c:pt>
                <c:pt idx="27">
                  <c:v>1350000</c:v>
                </c:pt>
                <c:pt idx="28">
                  <c:v>1400000</c:v>
                </c:pt>
                <c:pt idx="29">
                  <c:v>1450000</c:v>
                </c:pt>
                <c:pt idx="30">
                  <c:v>1500000</c:v>
                </c:pt>
                <c:pt idx="31">
                  <c:v>1550000</c:v>
                </c:pt>
                <c:pt idx="32">
                  <c:v>1600000</c:v>
                </c:pt>
                <c:pt idx="33">
                  <c:v>1650000</c:v>
                </c:pt>
                <c:pt idx="34">
                  <c:v>1700000</c:v>
                </c:pt>
                <c:pt idx="35">
                  <c:v>1750000</c:v>
                </c:pt>
                <c:pt idx="36">
                  <c:v>1800000</c:v>
                </c:pt>
                <c:pt idx="37">
                  <c:v>1850000</c:v>
                </c:pt>
                <c:pt idx="38">
                  <c:v>1900000</c:v>
                </c:pt>
                <c:pt idx="39">
                  <c:v>1950000</c:v>
                </c:pt>
                <c:pt idx="40">
                  <c:v>2000000</c:v>
                </c:pt>
                <c:pt idx="41">
                  <c:v>2050000</c:v>
                </c:pt>
                <c:pt idx="42">
                  <c:v>2100000</c:v>
                </c:pt>
                <c:pt idx="43">
                  <c:v>2150000</c:v>
                </c:pt>
                <c:pt idx="44">
                  <c:v>2200000</c:v>
                </c:pt>
                <c:pt idx="45">
                  <c:v>2250000</c:v>
                </c:pt>
                <c:pt idx="46">
                  <c:v>2300000</c:v>
                </c:pt>
                <c:pt idx="47">
                  <c:v>2350000</c:v>
                </c:pt>
                <c:pt idx="48">
                  <c:v>2400000</c:v>
                </c:pt>
                <c:pt idx="49">
                  <c:v>2450000</c:v>
                </c:pt>
                <c:pt idx="50">
                  <c:v>2500000</c:v>
                </c:pt>
                <c:pt idx="51">
                  <c:v>2550000</c:v>
                </c:pt>
                <c:pt idx="52">
                  <c:v>2600000</c:v>
                </c:pt>
                <c:pt idx="53">
                  <c:v>2650000</c:v>
                </c:pt>
                <c:pt idx="54">
                  <c:v>2700000</c:v>
                </c:pt>
                <c:pt idx="55">
                  <c:v>2750000</c:v>
                </c:pt>
                <c:pt idx="56">
                  <c:v>2800000</c:v>
                </c:pt>
                <c:pt idx="57">
                  <c:v>2850000</c:v>
                </c:pt>
                <c:pt idx="58">
                  <c:v>2900000</c:v>
                </c:pt>
                <c:pt idx="59">
                  <c:v>2950000</c:v>
                </c:pt>
                <c:pt idx="60">
                  <c:v>3000000</c:v>
                </c:pt>
                <c:pt idx="61">
                  <c:v>3050000</c:v>
                </c:pt>
                <c:pt idx="62">
                  <c:v>3100000</c:v>
                </c:pt>
                <c:pt idx="63">
                  <c:v>3150000</c:v>
                </c:pt>
              </c:numCache>
            </c:numRef>
          </c:xVal>
          <c:yVal>
            <c:numRef>
              <c:f>'Graphs-Res'!$C$3:$C$66</c:f>
              <c:numCache>
                <c:formatCode>"$"#,##0</c:formatCode>
                <c:ptCount val="64"/>
                <c:pt idx="0">
                  <c:v>0</c:v>
                </c:pt>
                <c:pt idx="1">
                  <c:v>380</c:v>
                </c:pt>
                <c:pt idx="2">
                  <c:v>760</c:v>
                </c:pt>
                <c:pt idx="3">
                  <c:v>1140</c:v>
                </c:pt>
                <c:pt idx="4">
                  <c:v>1520</c:v>
                </c:pt>
                <c:pt idx="5">
                  <c:v>1900</c:v>
                </c:pt>
                <c:pt idx="6">
                  <c:v>2280</c:v>
                </c:pt>
                <c:pt idx="7">
                  <c:v>2660</c:v>
                </c:pt>
                <c:pt idx="8">
                  <c:v>3040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7318-4A07-BA58-07C014B24060}"/>
            </c:ext>
          </c:extLst>
        </c:ser>
        <c:ser>
          <c:idx val="2"/>
          <c:order val="2"/>
          <c:tx>
            <c:strRef>
              <c:f>'Graphs-Res'!$D$2</c:f>
              <c:strCache>
                <c:ptCount val="1"/>
              </c:strCache>
            </c:strRef>
          </c:tx>
          <c:spPr>
            <a:ln w="19050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'Graphs-Res'!$A$3:$A$66</c:f>
              <c:numCache>
                <c:formatCode>"$"#,##0</c:formatCode>
                <c:ptCount val="64"/>
                <c:pt idx="0">
                  <c:v>0</c:v>
                </c:pt>
                <c:pt idx="1">
                  <c:v>50000</c:v>
                </c:pt>
                <c:pt idx="2">
                  <c:v>100000</c:v>
                </c:pt>
                <c:pt idx="3">
                  <c:v>150000</c:v>
                </c:pt>
                <c:pt idx="4">
                  <c:v>200000</c:v>
                </c:pt>
                <c:pt idx="5">
                  <c:v>250000</c:v>
                </c:pt>
                <c:pt idx="6">
                  <c:v>300000</c:v>
                </c:pt>
                <c:pt idx="7">
                  <c:v>350000</c:v>
                </c:pt>
                <c:pt idx="8">
                  <c:v>400000</c:v>
                </c:pt>
                <c:pt idx="9">
                  <c:v>450000</c:v>
                </c:pt>
                <c:pt idx="10">
                  <c:v>500000</c:v>
                </c:pt>
                <c:pt idx="11">
                  <c:v>550000</c:v>
                </c:pt>
                <c:pt idx="12">
                  <c:v>600000</c:v>
                </c:pt>
                <c:pt idx="13">
                  <c:v>650000</c:v>
                </c:pt>
                <c:pt idx="14">
                  <c:v>700000</c:v>
                </c:pt>
                <c:pt idx="15">
                  <c:v>750000</c:v>
                </c:pt>
                <c:pt idx="16">
                  <c:v>800000</c:v>
                </c:pt>
                <c:pt idx="17">
                  <c:v>850000</c:v>
                </c:pt>
                <c:pt idx="18">
                  <c:v>900000</c:v>
                </c:pt>
                <c:pt idx="19">
                  <c:v>950000</c:v>
                </c:pt>
                <c:pt idx="20">
                  <c:v>1000000</c:v>
                </c:pt>
                <c:pt idx="21">
                  <c:v>1050000</c:v>
                </c:pt>
                <c:pt idx="22">
                  <c:v>1100000</c:v>
                </c:pt>
                <c:pt idx="23">
                  <c:v>1150000</c:v>
                </c:pt>
                <c:pt idx="24">
                  <c:v>1200000</c:v>
                </c:pt>
                <c:pt idx="25">
                  <c:v>1250000</c:v>
                </c:pt>
                <c:pt idx="26">
                  <c:v>1300000</c:v>
                </c:pt>
                <c:pt idx="27">
                  <c:v>1350000</c:v>
                </c:pt>
                <c:pt idx="28">
                  <c:v>1400000</c:v>
                </c:pt>
                <c:pt idx="29">
                  <c:v>1450000</c:v>
                </c:pt>
                <c:pt idx="30">
                  <c:v>1500000</c:v>
                </c:pt>
                <c:pt idx="31">
                  <c:v>1550000</c:v>
                </c:pt>
                <c:pt idx="32">
                  <c:v>1600000</c:v>
                </c:pt>
                <c:pt idx="33">
                  <c:v>1650000</c:v>
                </c:pt>
                <c:pt idx="34">
                  <c:v>1700000</c:v>
                </c:pt>
                <c:pt idx="35">
                  <c:v>1750000</c:v>
                </c:pt>
                <c:pt idx="36">
                  <c:v>1800000</c:v>
                </c:pt>
                <c:pt idx="37">
                  <c:v>1850000</c:v>
                </c:pt>
                <c:pt idx="38">
                  <c:v>1900000</c:v>
                </c:pt>
                <c:pt idx="39">
                  <c:v>1950000</c:v>
                </c:pt>
                <c:pt idx="40">
                  <c:v>2000000</c:v>
                </c:pt>
                <c:pt idx="41">
                  <c:v>2050000</c:v>
                </c:pt>
                <c:pt idx="42">
                  <c:v>2100000</c:v>
                </c:pt>
                <c:pt idx="43">
                  <c:v>2150000</c:v>
                </c:pt>
                <c:pt idx="44">
                  <c:v>2200000</c:v>
                </c:pt>
                <c:pt idx="45">
                  <c:v>2250000</c:v>
                </c:pt>
                <c:pt idx="46">
                  <c:v>2300000</c:v>
                </c:pt>
                <c:pt idx="47">
                  <c:v>2350000</c:v>
                </c:pt>
                <c:pt idx="48">
                  <c:v>2400000</c:v>
                </c:pt>
                <c:pt idx="49">
                  <c:v>2450000</c:v>
                </c:pt>
                <c:pt idx="50">
                  <c:v>2500000</c:v>
                </c:pt>
                <c:pt idx="51">
                  <c:v>2550000</c:v>
                </c:pt>
                <c:pt idx="52">
                  <c:v>2600000</c:v>
                </c:pt>
                <c:pt idx="53">
                  <c:v>2650000</c:v>
                </c:pt>
                <c:pt idx="54">
                  <c:v>2700000</c:v>
                </c:pt>
                <c:pt idx="55">
                  <c:v>2750000</c:v>
                </c:pt>
                <c:pt idx="56">
                  <c:v>2800000</c:v>
                </c:pt>
                <c:pt idx="57">
                  <c:v>2850000</c:v>
                </c:pt>
                <c:pt idx="58">
                  <c:v>2900000</c:v>
                </c:pt>
                <c:pt idx="59">
                  <c:v>2950000</c:v>
                </c:pt>
                <c:pt idx="60">
                  <c:v>3000000</c:v>
                </c:pt>
                <c:pt idx="61">
                  <c:v>3050000</c:v>
                </c:pt>
                <c:pt idx="62">
                  <c:v>3100000</c:v>
                </c:pt>
                <c:pt idx="63">
                  <c:v>3150000</c:v>
                </c:pt>
              </c:numCache>
            </c:numRef>
          </c:xVal>
          <c:yVal>
            <c:numRef>
              <c:f>'Graphs-Res'!$D$3:$D$66</c:f>
              <c:numCache>
                <c:formatCode>General</c:formatCode>
                <c:ptCount val="64"/>
                <c:pt idx="8" formatCode="&quot;$&quot;#,##0">
                  <c:v>3040</c:v>
                </c:pt>
                <c:pt idx="9" formatCode="&quot;$&quot;#,##0">
                  <c:v>3590</c:v>
                </c:pt>
                <c:pt idx="10" formatCode="&quot;$&quot;#,##0">
                  <c:v>4140</c:v>
                </c:pt>
                <c:pt idx="11" formatCode="&quot;$&quot;#,##0">
                  <c:v>4690</c:v>
                </c:pt>
                <c:pt idx="12" formatCode="&quot;$&quot;#,##0">
                  <c:v>5240</c:v>
                </c:pt>
                <c:pt idx="13" formatCode="&quot;$&quot;#,##0">
                  <c:v>5790</c:v>
                </c:pt>
                <c:pt idx="14" formatCode="&quot;$&quot;#,##0">
                  <c:v>6340</c:v>
                </c:pt>
                <c:pt idx="15" formatCode="&quot;$&quot;#,##0">
                  <c:v>6890</c:v>
                </c:pt>
                <c:pt idx="16" formatCode="&quot;$&quot;#,##0">
                  <c:v>7440</c:v>
                </c:pt>
                <c:pt idx="17" formatCode="&quot;$&quot;#,##0">
                  <c:v>7990</c:v>
                </c:pt>
                <c:pt idx="18" formatCode="&quot;$&quot;#,##0">
                  <c:v>8540</c:v>
                </c:pt>
                <c:pt idx="19" formatCode="&quot;$&quot;#,##0">
                  <c:v>9090</c:v>
                </c:pt>
                <c:pt idx="20" formatCode="&quot;$&quot;#,##0">
                  <c:v>9640</c:v>
                </c:pt>
                <c:pt idx="21" formatCode="&quot;$&quot;#,##0">
                  <c:v>10190</c:v>
                </c:pt>
                <c:pt idx="22" formatCode="&quot;$&quot;#,##0">
                  <c:v>10740</c:v>
                </c:pt>
                <c:pt idx="23" formatCode="&quot;$&quot;#,##0">
                  <c:v>11290</c:v>
                </c:pt>
                <c:pt idx="24" formatCode="&quot;$&quot;#,##0">
                  <c:v>11840</c:v>
                </c:pt>
                <c:pt idx="25" formatCode="&quot;$&quot;#,##0">
                  <c:v>12390</c:v>
                </c:pt>
                <c:pt idx="26" formatCode="&quot;$&quot;#,##0">
                  <c:v>12940</c:v>
                </c:pt>
                <c:pt idx="27" formatCode="&quot;$&quot;#,##0">
                  <c:v>13490</c:v>
                </c:pt>
                <c:pt idx="28" formatCode="&quot;$&quot;#,##0">
                  <c:v>14040</c:v>
                </c:pt>
                <c:pt idx="29" formatCode="&quot;$&quot;#,##0">
                  <c:v>14589.999999999998</c:v>
                </c:pt>
                <c:pt idx="30" formatCode="&quot;$&quot;#,##0">
                  <c:v>15140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7318-4A07-BA58-07C014B24060}"/>
            </c:ext>
          </c:extLst>
        </c:ser>
        <c:ser>
          <c:idx val="3"/>
          <c:order val="3"/>
          <c:tx>
            <c:strRef>
              <c:f>'Graphs-Res'!$E$2</c:f>
              <c:strCache>
                <c:ptCount val="1"/>
              </c:strCache>
            </c:strRef>
          </c:tx>
          <c:spPr>
            <a:ln w="19050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'Graphs-Res'!$A$3:$A$66</c:f>
              <c:numCache>
                <c:formatCode>"$"#,##0</c:formatCode>
                <c:ptCount val="64"/>
                <c:pt idx="0">
                  <c:v>0</c:v>
                </c:pt>
                <c:pt idx="1">
                  <c:v>50000</c:v>
                </c:pt>
                <c:pt idx="2">
                  <c:v>100000</c:v>
                </c:pt>
                <c:pt idx="3">
                  <c:v>150000</c:v>
                </c:pt>
                <c:pt idx="4">
                  <c:v>200000</c:v>
                </c:pt>
                <c:pt idx="5">
                  <c:v>250000</c:v>
                </c:pt>
                <c:pt idx="6">
                  <c:v>300000</c:v>
                </c:pt>
                <c:pt idx="7">
                  <c:v>350000</c:v>
                </c:pt>
                <c:pt idx="8">
                  <c:v>400000</c:v>
                </c:pt>
                <c:pt idx="9">
                  <c:v>450000</c:v>
                </c:pt>
                <c:pt idx="10">
                  <c:v>500000</c:v>
                </c:pt>
                <c:pt idx="11">
                  <c:v>550000</c:v>
                </c:pt>
                <c:pt idx="12">
                  <c:v>600000</c:v>
                </c:pt>
                <c:pt idx="13">
                  <c:v>650000</c:v>
                </c:pt>
                <c:pt idx="14">
                  <c:v>700000</c:v>
                </c:pt>
                <c:pt idx="15">
                  <c:v>750000</c:v>
                </c:pt>
                <c:pt idx="16">
                  <c:v>800000</c:v>
                </c:pt>
                <c:pt idx="17">
                  <c:v>850000</c:v>
                </c:pt>
                <c:pt idx="18">
                  <c:v>900000</c:v>
                </c:pt>
                <c:pt idx="19">
                  <c:v>950000</c:v>
                </c:pt>
                <c:pt idx="20">
                  <c:v>1000000</c:v>
                </c:pt>
                <c:pt idx="21">
                  <c:v>1050000</c:v>
                </c:pt>
                <c:pt idx="22">
                  <c:v>1100000</c:v>
                </c:pt>
                <c:pt idx="23">
                  <c:v>1150000</c:v>
                </c:pt>
                <c:pt idx="24">
                  <c:v>1200000</c:v>
                </c:pt>
                <c:pt idx="25">
                  <c:v>1250000</c:v>
                </c:pt>
                <c:pt idx="26">
                  <c:v>1300000</c:v>
                </c:pt>
                <c:pt idx="27">
                  <c:v>1350000</c:v>
                </c:pt>
                <c:pt idx="28">
                  <c:v>1400000</c:v>
                </c:pt>
                <c:pt idx="29">
                  <c:v>1450000</c:v>
                </c:pt>
                <c:pt idx="30">
                  <c:v>1500000</c:v>
                </c:pt>
                <c:pt idx="31">
                  <c:v>1550000</c:v>
                </c:pt>
                <c:pt idx="32">
                  <c:v>1600000</c:v>
                </c:pt>
                <c:pt idx="33">
                  <c:v>1650000</c:v>
                </c:pt>
                <c:pt idx="34">
                  <c:v>1700000</c:v>
                </c:pt>
                <c:pt idx="35">
                  <c:v>1750000</c:v>
                </c:pt>
                <c:pt idx="36">
                  <c:v>1800000</c:v>
                </c:pt>
                <c:pt idx="37">
                  <c:v>1850000</c:v>
                </c:pt>
                <c:pt idx="38">
                  <c:v>1900000</c:v>
                </c:pt>
                <c:pt idx="39">
                  <c:v>1950000</c:v>
                </c:pt>
                <c:pt idx="40">
                  <c:v>2000000</c:v>
                </c:pt>
                <c:pt idx="41">
                  <c:v>2050000</c:v>
                </c:pt>
                <c:pt idx="42">
                  <c:v>2100000</c:v>
                </c:pt>
                <c:pt idx="43">
                  <c:v>2150000</c:v>
                </c:pt>
                <c:pt idx="44">
                  <c:v>2200000</c:v>
                </c:pt>
                <c:pt idx="45">
                  <c:v>2250000</c:v>
                </c:pt>
                <c:pt idx="46">
                  <c:v>2300000</c:v>
                </c:pt>
                <c:pt idx="47">
                  <c:v>2350000</c:v>
                </c:pt>
                <c:pt idx="48">
                  <c:v>2400000</c:v>
                </c:pt>
                <c:pt idx="49">
                  <c:v>2450000</c:v>
                </c:pt>
                <c:pt idx="50">
                  <c:v>2500000</c:v>
                </c:pt>
                <c:pt idx="51">
                  <c:v>2550000</c:v>
                </c:pt>
                <c:pt idx="52">
                  <c:v>2600000</c:v>
                </c:pt>
                <c:pt idx="53">
                  <c:v>2650000</c:v>
                </c:pt>
                <c:pt idx="54">
                  <c:v>2700000</c:v>
                </c:pt>
                <c:pt idx="55">
                  <c:v>2750000</c:v>
                </c:pt>
                <c:pt idx="56">
                  <c:v>2800000</c:v>
                </c:pt>
                <c:pt idx="57">
                  <c:v>2850000</c:v>
                </c:pt>
                <c:pt idx="58">
                  <c:v>2900000</c:v>
                </c:pt>
                <c:pt idx="59">
                  <c:v>2950000</c:v>
                </c:pt>
                <c:pt idx="60">
                  <c:v>3000000</c:v>
                </c:pt>
                <c:pt idx="61">
                  <c:v>3050000</c:v>
                </c:pt>
                <c:pt idx="62">
                  <c:v>3100000</c:v>
                </c:pt>
                <c:pt idx="63">
                  <c:v>3150000</c:v>
                </c:pt>
              </c:numCache>
            </c:numRef>
          </c:xVal>
          <c:yVal>
            <c:numRef>
              <c:f>'Graphs-Res'!$E$3:$E$66</c:f>
              <c:numCache>
                <c:formatCode>General</c:formatCode>
                <c:ptCount val="64"/>
                <c:pt idx="30" formatCode="&quot;$&quot;#,##0">
                  <c:v>15140</c:v>
                </c:pt>
                <c:pt idx="31" formatCode="&quot;$&quot;#,##0">
                  <c:v>16240</c:v>
                </c:pt>
                <c:pt idx="32" formatCode="&quot;$&quot;#,##0">
                  <c:v>17340</c:v>
                </c:pt>
                <c:pt idx="33" formatCode="&quot;$&quot;#,##0">
                  <c:v>18440</c:v>
                </c:pt>
                <c:pt idx="34" formatCode="&quot;$&quot;#,##0">
                  <c:v>19540</c:v>
                </c:pt>
                <c:pt idx="35" formatCode="&quot;$&quot;#,##0">
                  <c:v>20640</c:v>
                </c:pt>
                <c:pt idx="36" formatCode="&quot;$&quot;#,##0">
                  <c:v>21740</c:v>
                </c:pt>
                <c:pt idx="37" formatCode="&quot;$&quot;#,##0">
                  <c:v>22840</c:v>
                </c:pt>
                <c:pt idx="38" formatCode="&quot;$&quot;#,##0">
                  <c:v>23940</c:v>
                </c:pt>
                <c:pt idx="39" formatCode="&quot;$&quot;#,##0">
                  <c:v>25040</c:v>
                </c:pt>
                <c:pt idx="40" formatCode="&quot;$&quot;#,##0">
                  <c:v>26140</c:v>
                </c:pt>
                <c:pt idx="41" formatCode="&quot;$&quot;#,##0">
                  <c:v>27240</c:v>
                </c:pt>
                <c:pt idx="42" formatCode="&quot;$&quot;#,##0">
                  <c:v>28340</c:v>
                </c:pt>
                <c:pt idx="43" formatCode="&quot;$&quot;#,##0">
                  <c:v>29440</c:v>
                </c:pt>
                <c:pt idx="44" formatCode="&quot;$&quot;#,##0">
                  <c:v>30540</c:v>
                </c:pt>
                <c:pt idx="45" formatCode="&quot;$&quot;#,##0">
                  <c:v>31640</c:v>
                </c:pt>
                <c:pt idx="46" formatCode="&quot;$&quot;#,##0">
                  <c:v>32740</c:v>
                </c:pt>
                <c:pt idx="47" formatCode="&quot;$&quot;#,##0">
                  <c:v>33840</c:v>
                </c:pt>
                <c:pt idx="48" formatCode="&quot;$&quot;#,##0">
                  <c:v>34940</c:v>
                </c:pt>
                <c:pt idx="49" formatCode="&quot;$&quot;#,##0">
                  <c:v>36040</c:v>
                </c:pt>
                <c:pt idx="50" formatCode="&quot;$&quot;#,##0">
                  <c:v>37140</c:v>
                </c:pt>
                <c:pt idx="51" formatCode="&quot;$&quot;#,##0">
                  <c:v>38240</c:v>
                </c:pt>
                <c:pt idx="52" formatCode="&quot;$&quot;#,##0">
                  <c:v>39340</c:v>
                </c:pt>
                <c:pt idx="53" formatCode="&quot;$&quot;#,##0">
                  <c:v>40440</c:v>
                </c:pt>
                <c:pt idx="54" formatCode="&quot;$&quot;#,##0">
                  <c:v>41540</c:v>
                </c:pt>
                <c:pt idx="55" formatCode="&quot;$&quot;#,##0">
                  <c:v>42640</c:v>
                </c:pt>
                <c:pt idx="56" formatCode="&quot;$&quot;#,##0">
                  <c:v>43740</c:v>
                </c:pt>
                <c:pt idx="57" formatCode="&quot;$&quot;#,##0">
                  <c:v>44840</c:v>
                </c:pt>
                <c:pt idx="58" formatCode="&quot;$&quot;#,##0">
                  <c:v>45939.999999999993</c:v>
                </c:pt>
                <c:pt idx="59" formatCode="&quot;$&quot;#,##0">
                  <c:v>47039.999999999993</c:v>
                </c:pt>
                <c:pt idx="60" formatCode="&quot;$&quot;#,##0">
                  <c:v>48140</c:v>
                </c:pt>
                <c:pt idx="61" formatCode="&quot;$&quot;#,##0">
                  <c:v>49240</c:v>
                </c:pt>
                <c:pt idx="62" formatCode="&quot;$&quot;#,##0">
                  <c:v>50340</c:v>
                </c:pt>
                <c:pt idx="63" formatCode="&quot;$&quot;#,##0">
                  <c:v>51440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7318-4A07-BA58-07C014B240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87968224"/>
        <c:axId val="1287975904"/>
      </c:scatterChart>
      <c:valAx>
        <c:axId val="1287968224"/>
        <c:scaling>
          <c:orientation val="minMax"/>
          <c:max val="3000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Market Value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7975904"/>
        <c:crosses val="autoZero"/>
        <c:crossBetween val="midCat"/>
      </c:valAx>
      <c:valAx>
        <c:axId val="1287975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Taxable Value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796822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15666581607854571"/>
          <c:y val="0.19140930104916515"/>
          <c:w val="0.22296381355108388"/>
          <c:h val="0.12567112086860457"/>
        </c:manualLayout>
      </c:layout>
      <c:overlay val="1"/>
      <c:spPr>
        <a:solidFill>
          <a:schemeClr val="bg1"/>
        </a:solidFill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'MV Dist-Tax Rate'!$D$4</c:f>
              <c:strCache>
                <c:ptCount val="1"/>
                <c:pt idx="0">
                  <c:v>Count
(Left Axis)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'MV Dist-Tax Rate'!$C$5:$C$84</c:f>
              <c:strCache>
                <c:ptCount val="80"/>
                <c:pt idx="0">
                  <c:v>$0k-$25k</c:v>
                </c:pt>
                <c:pt idx="1">
                  <c:v>$25k-$50k</c:v>
                </c:pt>
                <c:pt idx="2">
                  <c:v>$50k-$75k</c:v>
                </c:pt>
                <c:pt idx="3">
                  <c:v>$75k-$100k</c:v>
                </c:pt>
                <c:pt idx="4">
                  <c:v>$100k-$125k</c:v>
                </c:pt>
                <c:pt idx="5">
                  <c:v>$125k-$150k</c:v>
                </c:pt>
                <c:pt idx="6">
                  <c:v>$150k-$175k</c:v>
                </c:pt>
                <c:pt idx="7">
                  <c:v>$175k-$200k</c:v>
                </c:pt>
                <c:pt idx="8">
                  <c:v>$200k-$225k</c:v>
                </c:pt>
                <c:pt idx="9">
                  <c:v>$225k-$250k</c:v>
                </c:pt>
                <c:pt idx="10">
                  <c:v>$250k-$275k</c:v>
                </c:pt>
                <c:pt idx="11">
                  <c:v>$275k-$300k</c:v>
                </c:pt>
                <c:pt idx="12">
                  <c:v>$300k-$325k</c:v>
                </c:pt>
                <c:pt idx="13">
                  <c:v>$325k-$350k</c:v>
                </c:pt>
                <c:pt idx="14">
                  <c:v>$350k-$375k</c:v>
                </c:pt>
                <c:pt idx="15">
                  <c:v>$375k-$400k</c:v>
                </c:pt>
                <c:pt idx="16">
                  <c:v>$400k-$425k</c:v>
                </c:pt>
                <c:pt idx="17">
                  <c:v>$425k-$450k</c:v>
                </c:pt>
                <c:pt idx="18">
                  <c:v>$450k-$475k</c:v>
                </c:pt>
                <c:pt idx="19">
                  <c:v>$475k-$500k</c:v>
                </c:pt>
                <c:pt idx="20">
                  <c:v>$500k-$525k</c:v>
                </c:pt>
                <c:pt idx="21">
                  <c:v>$525k-$550k</c:v>
                </c:pt>
                <c:pt idx="22">
                  <c:v>$550k-$575k</c:v>
                </c:pt>
                <c:pt idx="23">
                  <c:v>$575k-$600k</c:v>
                </c:pt>
                <c:pt idx="24">
                  <c:v>$600k-$625k</c:v>
                </c:pt>
                <c:pt idx="25">
                  <c:v>$625k-$650k</c:v>
                </c:pt>
                <c:pt idx="26">
                  <c:v>$650k-$675k</c:v>
                </c:pt>
                <c:pt idx="27">
                  <c:v>$675k-$700k</c:v>
                </c:pt>
                <c:pt idx="28">
                  <c:v>$700k-$725k</c:v>
                </c:pt>
                <c:pt idx="29">
                  <c:v>$725k-$750k</c:v>
                </c:pt>
                <c:pt idx="30">
                  <c:v>$750k-$775k</c:v>
                </c:pt>
                <c:pt idx="31">
                  <c:v>$775k-$800k</c:v>
                </c:pt>
                <c:pt idx="32">
                  <c:v>$800k-$825k</c:v>
                </c:pt>
                <c:pt idx="33">
                  <c:v>$825k-$850k</c:v>
                </c:pt>
                <c:pt idx="34">
                  <c:v>$850k-$875k</c:v>
                </c:pt>
                <c:pt idx="35">
                  <c:v>$875k-$900k</c:v>
                </c:pt>
                <c:pt idx="36">
                  <c:v>$900k-$925k</c:v>
                </c:pt>
                <c:pt idx="37">
                  <c:v>$925k-$950k</c:v>
                </c:pt>
                <c:pt idx="38">
                  <c:v>$950k-$975k</c:v>
                </c:pt>
                <c:pt idx="39">
                  <c:v>$975k-$1,000k</c:v>
                </c:pt>
                <c:pt idx="40">
                  <c:v>$1,000k-$1,025k</c:v>
                </c:pt>
                <c:pt idx="41">
                  <c:v>$1,025k-$1,050k</c:v>
                </c:pt>
                <c:pt idx="42">
                  <c:v>$1,050k-$1,075k</c:v>
                </c:pt>
                <c:pt idx="43">
                  <c:v>$1,075k-$1,100k</c:v>
                </c:pt>
                <c:pt idx="44">
                  <c:v>$1,100k-$1,125k</c:v>
                </c:pt>
                <c:pt idx="45">
                  <c:v>$1,125k-$1,150k</c:v>
                </c:pt>
                <c:pt idx="46">
                  <c:v>$1,150k-$1,175k</c:v>
                </c:pt>
                <c:pt idx="47">
                  <c:v>$1,175k-$1,200k</c:v>
                </c:pt>
                <c:pt idx="48">
                  <c:v>$1,200k-$1,225k</c:v>
                </c:pt>
                <c:pt idx="49">
                  <c:v>$1,225k-$1,250k</c:v>
                </c:pt>
                <c:pt idx="50">
                  <c:v>$1,250k-$1,275k</c:v>
                </c:pt>
                <c:pt idx="51">
                  <c:v>$1,275k-$1,300k</c:v>
                </c:pt>
                <c:pt idx="52">
                  <c:v>$1,300k-$1,325k</c:v>
                </c:pt>
                <c:pt idx="53">
                  <c:v>$1,325k-$1,350k</c:v>
                </c:pt>
                <c:pt idx="54">
                  <c:v>$1,350k-$1,375k</c:v>
                </c:pt>
                <c:pt idx="55">
                  <c:v>$1,375k-$1,400k</c:v>
                </c:pt>
                <c:pt idx="56">
                  <c:v>$1,400k-$1,425k</c:v>
                </c:pt>
                <c:pt idx="57">
                  <c:v>$1,425k-$1,450k</c:v>
                </c:pt>
                <c:pt idx="58">
                  <c:v>$1,450k-$1,475k</c:v>
                </c:pt>
                <c:pt idx="59">
                  <c:v>$1,475k-$1,500k</c:v>
                </c:pt>
                <c:pt idx="60">
                  <c:v>$1,500k-$1,525k</c:v>
                </c:pt>
                <c:pt idx="61">
                  <c:v>$1,525k-$1,550k</c:v>
                </c:pt>
                <c:pt idx="62">
                  <c:v>$1,550k-$1,575k</c:v>
                </c:pt>
                <c:pt idx="63">
                  <c:v>$1,575k-$1,600k</c:v>
                </c:pt>
                <c:pt idx="64">
                  <c:v>$1,600k-$1,625k</c:v>
                </c:pt>
                <c:pt idx="65">
                  <c:v>$1,625k-$1,650k</c:v>
                </c:pt>
                <c:pt idx="66">
                  <c:v>$1,650k-$1,675k</c:v>
                </c:pt>
                <c:pt idx="67">
                  <c:v>$1,675k-$1,700k</c:v>
                </c:pt>
                <c:pt idx="68">
                  <c:v>$1,700k-$1,725k</c:v>
                </c:pt>
                <c:pt idx="69">
                  <c:v>$1,725k-$1,750k</c:v>
                </c:pt>
                <c:pt idx="70">
                  <c:v>$1,750k-$1,775k</c:v>
                </c:pt>
                <c:pt idx="71">
                  <c:v>$1,775k-$1,800k</c:v>
                </c:pt>
                <c:pt idx="72">
                  <c:v>$1,800k-$1,825k</c:v>
                </c:pt>
                <c:pt idx="73">
                  <c:v>$1,825k-$1,850k</c:v>
                </c:pt>
                <c:pt idx="74">
                  <c:v>$1,850k-$1,875k</c:v>
                </c:pt>
                <c:pt idx="75">
                  <c:v>$1,875k-$1,900k</c:v>
                </c:pt>
                <c:pt idx="76">
                  <c:v>$1,900k-$1,925k</c:v>
                </c:pt>
                <c:pt idx="77">
                  <c:v>$1,925k-$1,950k</c:v>
                </c:pt>
                <c:pt idx="78">
                  <c:v>$1,950k-$1,975k</c:v>
                </c:pt>
                <c:pt idx="79">
                  <c:v>$1,975k-$2,000k</c:v>
                </c:pt>
              </c:strCache>
            </c:strRef>
          </c:cat>
          <c:val>
            <c:numRef>
              <c:f>'MV Dist-Tax Rate'!$D$5:$D$84</c:f>
              <c:numCache>
                <c:formatCode>#,##0</c:formatCode>
                <c:ptCount val="80"/>
                <c:pt idx="0">
                  <c:v>10838</c:v>
                </c:pt>
                <c:pt idx="1">
                  <c:v>10645</c:v>
                </c:pt>
                <c:pt idx="2">
                  <c:v>10724</c:v>
                </c:pt>
                <c:pt idx="3">
                  <c:v>9420</c:v>
                </c:pt>
                <c:pt idx="4">
                  <c:v>8874</c:v>
                </c:pt>
                <c:pt idx="5">
                  <c:v>9542</c:v>
                </c:pt>
                <c:pt idx="6">
                  <c:v>10759</c:v>
                </c:pt>
                <c:pt idx="7">
                  <c:v>11541</c:v>
                </c:pt>
                <c:pt idx="8">
                  <c:v>12763</c:v>
                </c:pt>
                <c:pt idx="9">
                  <c:v>13739</c:v>
                </c:pt>
                <c:pt idx="10">
                  <c:v>14564</c:v>
                </c:pt>
                <c:pt idx="11">
                  <c:v>15681</c:v>
                </c:pt>
                <c:pt idx="12">
                  <c:v>16650</c:v>
                </c:pt>
                <c:pt idx="13">
                  <c:v>17145</c:v>
                </c:pt>
                <c:pt idx="14">
                  <c:v>16348</c:v>
                </c:pt>
                <c:pt idx="15">
                  <c:v>15769</c:v>
                </c:pt>
                <c:pt idx="16">
                  <c:v>15026</c:v>
                </c:pt>
                <c:pt idx="17">
                  <c:v>14744</c:v>
                </c:pt>
                <c:pt idx="18">
                  <c:v>13846</c:v>
                </c:pt>
                <c:pt idx="19">
                  <c:v>13452</c:v>
                </c:pt>
                <c:pt idx="20">
                  <c:v>12112</c:v>
                </c:pt>
                <c:pt idx="21">
                  <c:v>10949</c:v>
                </c:pt>
                <c:pt idx="22">
                  <c:v>9949</c:v>
                </c:pt>
                <c:pt idx="23">
                  <c:v>9379</c:v>
                </c:pt>
                <c:pt idx="24">
                  <c:v>8665</c:v>
                </c:pt>
                <c:pt idx="25">
                  <c:v>7861</c:v>
                </c:pt>
                <c:pt idx="26">
                  <c:v>7506</c:v>
                </c:pt>
                <c:pt idx="27">
                  <c:v>6800</c:v>
                </c:pt>
                <c:pt idx="28">
                  <c:v>6175</c:v>
                </c:pt>
                <c:pt idx="29">
                  <c:v>5512</c:v>
                </c:pt>
                <c:pt idx="30">
                  <c:v>4972</c:v>
                </c:pt>
                <c:pt idx="31">
                  <c:v>4498</c:v>
                </c:pt>
                <c:pt idx="32">
                  <c:v>4049</c:v>
                </c:pt>
                <c:pt idx="33">
                  <c:v>3680</c:v>
                </c:pt>
                <c:pt idx="34">
                  <c:v>3197</c:v>
                </c:pt>
                <c:pt idx="35">
                  <c:v>2929</c:v>
                </c:pt>
                <c:pt idx="36">
                  <c:v>2671</c:v>
                </c:pt>
                <c:pt idx="37">
                  <c:v>2397</c:v>
                </c:pt>
                <c:pt idx="38">
                  <c:v>2163</c:v>
                </c:pt>
                <c:pt idx="39">
                  <c:v>1987</c:v>
                </c:pt>
                <c:pt idx="40">
                  <c:v>1829</c:v>
                </c:pt>
                <c:pt idx="41">
                  <c:v>1631</c:v>
                </c:pt>
                <c:pt idx="42">
                  <c:v>1534</c:v>
                </c:pt>
                <c:pt idx="43">
                  <c:v>1457</c:v>
                </c:pt>
                <c:pt idx="44">
                  <c:v>1309</c:v>
                </c:pt>
                <c:pt idx="45">
                  <c:v>1199</c:v>
                </c:pt>
                <c:pt idx="46">
                  <c:v>1159</c:v>
                </c:pt>
                <c:pt idx="47">
                  <c:v>1048</c:v>
                </c:pt>
                <c:pt idx="48">
                  <c:v>1087</c:v>
                </c:pt>
                <c:pt idx="49">
                  <c:v>972</c:v>
                </c:pt>
                <c:pt idx="50">
                  <c:v>893</c:v>
                </c:pt>
                <c:pt idx="51">
                  <c:v>802</c:v>
                </c:pt>
                <c:pt idx="52">
                  <c:v>744</c:v>
                </c:pt>
                <c:pt idx="53">
                  <c:v>749</c:v>
                </c:pt>
                <c:pt idx="54">
                  <c:v>742</c:v>
                </c:pt>
                <c:pt idx="55">
                  <c:v>662</c:v>
                </c:pt>
                <c:pt idx="56">
                  <c:v>585</c:v>
                </c:pt>
                <c:pt idx="57">
                  <c:v>549</c:v>
                </c:pt>
                <c:pt idx="58">
                  <c:v>499</c:v>
                </c:pt>
                <c:pt idx="59">
                  <c:v>533</c:v>
                </c:pt>
                <c:pt idx="60">
                  <c:v>500</c:v>
                </c:pt>
                <c:pt idx="61">
                  <c:v>479</c:v>
                </c:pt>
                <c:pt idx="62">
                  <c:v>455</c:v>
                </c:pt>
                <c:pt idx="63">
                  <c:v>433</c:v>
                </c:pt>
                <c:pt idx="64">
                  <c:v>413</c:v>
                </c:pt>
                <c:pt idx="65">
                  <c:v>354</c:v>
                </c:pt>
                <c:pt idx="66">
                  <c:v>355</c:v>
                </c:pt>
                <c:pt idx="67">
                  <c:v>324</c:v>
                </c:pt>
                <c:pt idx="68">
                  <c:v>318</c:v>
                </c:pt>
                <c:pt idx="69">
                  <c:v>301</c:v>
                </c:pt>
                <c:pt idx="70">
                  <c:v>272</c:v>
                </c:pt>
                <c:pt idx="71">
                  <c:v>280</c:v>
                </c:pt>
                <c:pt idx="72">
                  <c:v>229</c:v>
                </c:pt>
                <c:pt idx="73">
                  <c:v>244</c:v>
                </c:pt>
                <c:pt idx="74">
                  <c:v>233</c:v>
                </c:pt>
                <c:pt idx="75">
                  <c:v>235</c:v>
                </c:pt>
                <c:pt idx="76">
                  <c:v>204</c:v>
                </c:pt>
                <c:pt idx="77">
                  <c:v>200</c:v>
                </c:pt>
                <c:pt idx="78">
                  <c:v>183</c:v>
                </c:pt>
                <c:pt idx="79">
                  <c:v>259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7F-4696-A498-80F4D443B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415247"/>
        <c:axId val="187408047"/>
      </c:barChart>
      <c:lineChart>
        <c:grouping val="standard"/>
        <c:varyColors val="0"/>
        <c:ser>
          <c:idx val="1"/>
          <c:order val="1"/>
          <c:tx>
            <c:strRef>
              <c:f>'MV Dist-Tax Rate'!$E$4</c:f>
              <c:strCache>
                <c:ptCount val="1"/>
                <c:pt idx="0">
                  <c:v>Effective Tax Rate Current Law 
(Right Axis)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'MV Dist-Tax Rate'!$C$5:$C$84</c:f>
              <c:strCache>
                <c:ptCount val="80"/>
                <c:pt idx="0">
                  <c:v>$0k-$25k</c:v>
                </c:pt>
                <c:pt idx="1">
                  <c:v>$25k-$50k</c:v>
                </c:pt>
                <c:pt idx="2">
                  <c:v>$50k-$75k</c:v>
                </c:pt>
                <c:pt idx="3">
                  <c:v>$75k-$100k</c:v>
                </c:pt>
                <c:pt idx="4">
                  <c:v>$100k-$125k</c:v>
                </c:pt>
                <c:pt idx="5">
                  <c:v>$125k-$150k</c:v>
                </c:pt>
                <c:pt idx="6">
                  <c:v>$150k-$175k</c:v>
                </c:pt>
                <c:pt idx="7">
                  <c:v>$175k-$200k</c:v>
                </c:pt>
                <c:pt idx="8">
                  <c:v>$200k-$225k</c:v>
                </c:pt>
                <c:pt idx="9">
                  <c:v>$225k-$250k</c:v>
                </c:pt>
                <c:pt idx="10">
                  <c:v>$250k-$275k</c:v>
                </c:pt>
                <c:pt idx="11">
                  <c:v>$275k-$300k</c:v>
                </c:pt>
                <c:pt idx="12">
                  <c:v>$300k-$325k</c:v>
                </c:pt>
                <c:pt idx="13">
                  <c:v>$325k-$350k</c:v>
                </c:pt>
                <c:pt idx="14">
                  <c:v>$350k-$375k</c:v>
                </c:pt>
                <c:pt idx="15">
                  <c:v>$375k-$400k</c:v>
                </c:pt>
                <c:pt idx="16">
                  <c:v>$400k-$425k</c:v>
                </c:pt>
                <c:pt idx="17">
                  <c:v>$425k-$450k</c:v>
                </c:pt>
                <c:pt idx="18">
                  <c:v>$450k-$475k</c:v>
                </c:pt>
                <c:pt idx="19">
                  <c:v>$475k-$500k</c:v>
                </c:pt>
                <c:pt idx="20">
                  <c:v>$500k-$525k</c:v>
                </c:pt>
                <c:pt idx="21">
                  <c:v>$525k-$550k</c:v>
                </c:pt>
                <c:pt idx="22">
                  <c:v>$550k-$575k</c:v>
                </c:pt>
                <c:pt idx="23">
                  <c:v>$575k-$600k</c:v>
                </c:pt>
                <c:pt idx="24">
                  <c:v>$600k-$625k</c:v>
                </c:pt>
                <c:pt idx="25">
                  <c:v>$625k-$650k</c:v>
                </c:pt>
                <c:pt idx="26">
                  <c:v>$650k-$675k</c:v>
                </c:pt>
                <c:pt idx="27">
                  <c:v>$675k-$700k</c:v>
                </c:pt>
                <c:pt idx="28">
                  <c:v>$700k-$725k</c:v>
                </c:pt>
                <c:pt idx="29">
                  <c:v>$725k-$750k</c:v>
                </c:pt>
                <c:pt idx="30">
                  <c:v>$750k-$775k</c:v>
                </c:pt>
                <c:pt idx="31">
                  <c:v>$775k-$800k</c:v>
                </c:pt>
                <c:pt idx="32">
                  <c:v>$800k-$825k</c:v>
                </c:pt>
                <c:pt idx="33">
                  <c:v>$825k-$850k</c:v>
                </c:pt>
                <c:pt idx="34">
                  <c:v>$850k-$875k</c:v>
                </c:pt>
                <c:pt idx="35">
                  <c:v>$875k-$900k</c:v>
                </c:pt>
                <c:pt idx="36">
                  <c:v>$900k-$925k</c:v>
                </c:pt>
                <c:pt idx="37">
                  <c:v>$925k-$950k</c:v>
                </c:pt>
                <c:pt idx="38">
                  <c:v>$950k-$975k</c:v>
                </c:pt>
                <c:pt idx="39">
                  <c:v>$975k-$1,000k</c:v>
                </c:pt>
                <c:pt idx="40">
                  <c:v>$1,000k-$1,025k</c:v>
                </c:pt>
                <c:pt idx="41">
                  <c:v>$1,025k-$1,050k</c:v>
                </c:pt>
                <c:pt idx="42">
                  <c:v>$1,050k-$1,075k</c:v>
                </c:pt>
                <c:pt idx="43">
                  <c:v>$1,075k-$1,100k</c:v>
                </c:pt>
                <c:pt idx="44">
                  <c:v>$1,100k-$1,125k</c:v>
                </c:pt>
                <c:pt idx="45">
                  <c:v>$1,125k-$1,150k</c:v>
                </c:pt>
                <c:pt idx="46">
                  <c:v>$1,150k-$1,175k</c:v>
                </c:pt>
                <c:pt idx="47">
                  <c:v>$1,175k-$1,200k</c:v>
                </c:pt>
                <c:pt idx="48">
                  <c:v>$1,200k-$1,225k</c:v>
                </c:pt>
                <c:pt idx="49">
                  <c:v>$1,225k-$1,250k</c:v>
                </c:pt>
                <c:pt idx="50">
                  <c:v>$1,250k-$1,275k</c:v>
                </c:pt>
                <c:pt idx="51">
                  <c:v>$1,275k-$1,300k</c:v>
                </c:pt>
                <c:pt idx="52">
                  <c:v>$1,300k-$1,325k</c:v>
                </c:pt>
                <c:pt idx="53">
                  <c:v>$1,325k-$1,350k</c:v>
                </c:pt>
                <c:pt idx="54">
                  <c:v>$1,350k-$1,375k</c:v>
                </c:pt>
                <c:pt idx="55">
                  <c:v>$1,375k-$1,400k</c:v>
                </c:pt>
                <c:pt idx="56">
                  <c:v>$1,400k-$1,425k</c:v>
                </c:pt>
                <c:pt idx="57">
                  <c:v>$1,425k-$1,450k</c:v>
                </c:pt>
                <c:pt idx="58">
                  <c:v>$1,450k-$1,475k</c:v>
                </c:pt>
                <c:pt idx="59">
                  <c:v>$1,475k-$1,500k</c:v>
                </c:pt>
                <c:pt idx="60">
                  <c:v>$1,500k-$1,525k</c:v>
                </c:pt>
                <c:pt idx="61">
                  <c:v>$1,525k-$1,550k</c:v>
                </c:pt>
                <c:pt idx="62">
                  <c:v>$1,550k-$1,575k</c:v>
                </c:pt>
                <c:pt idx="63">
                  <c:v>$1,575k-$1,600k</c:v>
                </c:pt>
                <c:pt idx="64">
                  <c:v>$1,600k-$1,625k</c:v>
                </c:pt>
                <c:pt idx="65">
                  <c:v>$1,625k-$1,650k</c:v>
                </c:pt>
                <c:pt idx="66">
                  <c:v>$1,650k-$1,675k</c:v>
                </c:pt>
                <c:pt idx="67">
                  <c:v>$1,675k-$1,700k</c:v>
                </c:pt>
                <c:pt idx="68">
                  <c:v>$1,700k-$1,725k</c:v>
                </c:pt>
                <c:pt idx="69">
                  <c:v>$1,725k-$1,750k</c:v>
                </c:pt>
                <c:pt idx="70">
                  <c:v>$1,750k-$1,775k</c:v>
                </c:pt>
                <c:pt idx="71">
                  <c:v>$1,775k-$1,800k</c:v>
                </c:pt>
                <c:pt idx="72">
                  <c:v>$1,800k-$1,825k</c:v>
                </c:pt>
                <c:pt idx="73">
                  <c:v>$1,825k-$1,850k</c:v>
                </c:pt>
                <c:pt idx="74">
                  <c:v>$1,850k-$1,875k</c:v>
                </c:pt>
                <c:pt idx="75">
                  <c:v>$1,875k-$1,900k</c:v>
                </c:pt>
                <c:pt idx="76">
                  <c:v>$1,900k-$1,925k</c:v>
                </c:pt>
                <c:pt idx="77">
                  <c:v>$1,925k-$1,950k</c:v>
                </c:pt>
                <c:pt idx="78">
                  <c:v>$1,950k-$1,975k</c:v>
                </c:pt>
                <c:pt idx="79">
                  <c:v>$1,975k-$2,000k</c:v>
                </c:pt>
              </c:strCache>
            </c:strRef>
          </c:cat>
          <c:val>
            <c:numRef>
              <c:f>'MV Dist-Tax Rate'!$E$5:$E$84</c:f>
              <c:numCache>
                <c:formatCode>0.000%</c:formatCode>
                <c:ptCount val="80"/>
                <c:pt idx="0">
                  <c:v>4.3394215925744977E-3</c:v>
                </c:pt>
                <c:pt idx="1">
                  <c:v>4.6543571428571424E-3</c:v>
                </c:pt>
                <c:pt idx="2">
                  <c:v>4.6605855203267245E-3</c:v>
                </c:pt>
                <c:pt idx="3">
                  <c:v>4.6681430992164784E-3</c:v>
                </c:pt>
                <c:pt idx="4">
                  <c:v>4.8856830329081155E-3</c:v>
                </c:pt>
                <c:pt idx="5">
                  <c:v>4.9798631648391486E-3</c:v>
                </c:pt>
                <c:pt idx="6">
                  <c:v>5.0379979558193202E-3</c:v>
                </c:pt>
                <c:pt idx="7">
                  <c:v>5.1010919186366141E-3</c:v>
                </c:pt>
                <c:pt idx="8">
                  <c:v>5.3700709634255141E-3</c:v>
                </c:pt>
                <c:pt idx="9">
                  <c:v>5.3712551604509972E-3</c:v>
                </c:pt>
                <c:pt idx="10">
                  <c:v>5.1574743786773165E-3</c:v>
                </c:pt>
                <c:pt idx="11">
                  <c:v>5.3722133467471499E-3</c:v>
                </c:pt>
                <c:pt idx="12">
                  <c:v>5.3723340223976283E-3</c:v>
                </c:pt>
                <c:pt idx="13">
                  <c:v>5.1584012070006032E-3</c:v>
                </c:pt>
                <c:pt idx="14">
                  <c:v>5.0702068741542636E-3</c:v>
                </c:pt>
                <c:pt idx="15">
                  <c:v>5.0070119630376154E-3</c:v>
                </c:pt>
                <c:pt idx="16">
                  <c:v>4.9914974729624965E-3</c:v>
                </c:pt>
                <c:pt idx="17">
                  <c:v>4.9223853295275585E-3</c:v>
                </c:pt>
                <c:pt idx="18">
                  <c:v>4.7930594511369651E-3</c:v>
                </c:pt>
                <c:pt idx="19">
                  <c:v>4.6694547694041359E-3</c:v>
                </c:pt>
                <c:pt idx="20">
                  <c:v>4.7115311319741345E-3</c:v>
                </c:pt>
                <c:pt idx="21">
                  <c:v>4.7672259079903148E-3</c:v>
                </c:pt>
                <c:pt idx="22">
                  <c:v>4.7682097428467952E-3</c:v>
                </c:pt>
                <c:pt idx="23">
                  <c:v>4.8238228006246761E-3</c:v>
                </c:pt>
                <c:pt idx="24">
                  <c:v>4.7484749839228286E-3</c:v>
                </c:pt>
                <c:pt idx="25">
                  <c:v>4.7688169811320744E-3</c:v>
                </c:pt>
                <c:pt idx="26">
                  <c:v>4.8219011495542752E-3</c:v>
                </c:pt>
                <c:pt idx="27">
                  <c:v>4.7959183302572032E-3</c:v>
                </c:pt>
                <c:pt idx="28">
                  <c:v>4.7585398200224978E-3</c:v>
                </c:pt>
                <c:pt idx="29">
                  <c:v>4.7774836637934923E-3</c:v>
                </c:pt>
                <c:pt idx="30">
                  <c:v>4.6892911177120623E-3</c:v>
                </c:pt>
                <c:pt idx="31">
                  <c:v>4.5967687363414325E-3</c:v>
                </c:pt>
                <c:pt idx="32">
                  <c:v>4.736056377079482E-3</c:v>
                </c:pt>
                <c:pt idx="33">
                  <c:v>4.646033905644241E-3</c:v>
                </c:pt>
                <c:pt idx="34">
                  <c:v>4.5419210526315788E-3</c:v>
                </c:pt>
                <c:pt idx="35">
                  <c:v>4.5646652217629317E-3</c:v>
                </c:pt>
                <c:pt idx="36">
                  <c:v>4.5187615671028851E-3</c:v>
                </c:pt>
                <c:pt idx="37">
                  <c:v>4.51891783252818E-3</c:v>
                </c:pt>
                <c:pt idx="38">
                  <c:v>4.4534889899871203E-3</c:v>
                </c:pt>
                <c:pt idx="39">
                  <c:v>4.4624266184157607E-3</c:v>
                </c:pt>
                <c:pt idx="40">
                  <c:v>4.4775688387435212E-3</c:v>
                </c:pt>
                <c:pt idx="41">
                  <c:v>4.4602047159699905E-3</c:v>
                </c:pt>
                <c:pt idx="42">
                  <c:v>4.460148345401118E-3</c:v>
                </c:pt>
                <c:pt idx="43">
                  <c:v>4.3321870467755326E-3</c:v>
                </c:pt>
                <c:pt idx="44">
                  <c:v>4.3539985183846776E-3</c:v>
                </c:pt>
                <c:pt idx="45">
                  <c:v>4.3538130430039491E-3</c:v>
                </c:pt>
                <c:pt idx="46">
                  <c:v>4.3768178701902045E-3</c:v>
                </c:pt>
                <c:pt idx="47">
                  <c:v>4.3982908832837127E-3</c:v>
                </c:pt>
                <c:pt idx="48">
                  <c:v>4.3683177165681946E-3</c:v>
                </c:pt>
                <c:pt idx="49">
                  <c:v>4.3755211506955397E-3</c:v>
                </c:pt>
                <c:pt idx="50">
                  <c:v>4.3983776983503534E-3</c:v>
                </c:pt>
                <c:pt idx="51">
                  <c:v>4.3983179265814909E-3</c:v>
                </c:pt>
                <c:pt idx="52">
                  <c:v>4.2671999999999996E-3</c:v>
                </c:pt>
                <c:pt idx="53">
                  <c:v>4.2671999999999996E-3</c:v>
                </c:pt>
                <c:pt idx="54">
                  <c:v>4.2280999999999994E-3</c:v>
                </c:pt>
                <c:pt idx="55">
                  <c:v>4.2681999999999998E-3</c:v>
                </c:pt>
                <c:pt idx="56">
                  <c:v>4.2281000000000003E-3</c:v>
                </c:pt>
                <c:pt idx="57">
                  <c:v>4.3026000000000002E-3</c:v>
                </c:pt>
                <c:pt idx="58">
                  <c:v>4.1583945226450385E-3</c:v>
                </c:pt>
                <c:pt idx="59">
                  <c:v>4.08571418834381E-3</c:v>
                </c:pt>
                <c:pt idx="60">
                  <c:v>4.1996106284988999E-3</c:v>
                </c:pt>
                <c:pt idx="61">
                  <c:v>4.2173991591160937E-3</c:v>
                </c:pt>
                <c:pt idx="62">
                  <c:v>4.1703600118481532E-3</c:v>
                </c:pt>
                <c:pt idx="63">
                  <c:v>4.3390849211356469E-3</c:v>
                </c:pt>
                <c:pt idx="64">
                  <c:v>4.4878554343198091E-3</c:v>
                </c:pt>
                <c:pt idx="65">
                  <c:v>4.5881953080600165E-3</c:v>
                </c:pt>
                <c:pt idx="66">
                  <c:v>4.6834284227650061E-3</c:v>
                </c:pt>
                <c:pt idx="67">
                  <c:v>4.6227099262570164E-3</c:v>
                </c:pt>
                <c:pt idx="68">
                  <c:v>4.5243299278462483E-3</c:v>
                </c:pt>
                <c:pt idx="69">
                  <c:v>4.743327444977183E-3</c:v>
                </c:pt>
                <c:pt idx="70">
                  <c:v>4.6308366563055934E-3</c:v>
                </c:pt>
                <c:pt idx="71">
                  <c:v>4.6573991376974086E-3</c:v>
                </c:pt>
                <c:pt idx="72">
                  <c:v>4.8445747098418328E-3</c:v>
                </c:pt>
                <c:pt idx="73">
                  <c:v>4.7972457045438862E-3</c:v>
                </c:pt>
                <c:pt idx="74">
                  <c:v>4.8514999999999999E-3</c:v>
                </c:pt>
                <c:pt idx="75">
                  <c:v>4.8902713555081904E-3</c:v>
                </c:pt>
                <c:pt idx="76">
                  <c:v>4.8988359078916896E-3</c:v>
                </c:pt>
                <c:pt idx="77">
                  <c:v>4.9570252354414601E-3</c:v>
                </c:pt>
                <c:pt idx="78">
                  <c:v>5.229815885323676E-3</c:v>
                </c:pt>
                <c:pt idx="79">
                  <c:v>4.7673591817221084E-3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E7F-4696-A498-80F4D443B842}"/>
            </c:ext>
          </c:extLst>
        </c:ser>
        <c:ser>
          <c:idx val="2"/>
          <c:order val="2"/>
          <c:tx>
            <c:strRef>
              <c:f>'MV Dist-Tax Rate'!$F$4</c:f>
              <c:strCache>
                <c:ptCount val="1"/>
                <c:pt idx="0">
                  <c:v>Effective Tax Rate Prior Law 
(Right Axis)</c:v>
                </c:pt>
              </c:strCache>
            </c:strRef>
          </c:tx>
          <c:spPr>
            <a:ln w="28575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'MV Dist-Tax Rate'!$C$5:$C$84</c:f>
              <c:strCache>
                <c:ptCount val="80"/>
                <c:pt idx="0">
                  <c:v>$0k-$25k</c:v>
                </c:pt>
                <c:pt idx="1">
                  <c:v>$25k-$50k</c:v>
                </c:pt>
                <c:pt idx="2">
                  <c:v>$50k-$75k</c:v>
                </c:pt>
                <c:pt idx="3">
                  <c:v>$75k-$100k</c:v>
                </c:pt>
                <c:pt idx="4">
                  <c:v>$100k-$125k</c:v>
                </c:pt>
                <c:pt idx="5">
                  <c:v>$125k-$150k</c:v>
                </c:pt>
                <c:pt idx="6">
                  <c:v>$150k-$175k</c:v>
                </c:pt>
                <c:pt idx="7">
                  <c:v>$175k-$200k</c:v>
                </c:pt>
                <c:pt idx="8">
                  <c:v>$200k-$225k</c:v>
                </c:pt>
                <c:pt idx="9">
                  <c:v>$225k-$250k</c:v>
                </c:pt>
                <c:pt idx="10">
                  <c:v>$250k-$275k</c:v>
                </c:pt>
                <c:pt idx="11">
                  <c:v>$275k-$300k</c:v>
                </c:pt>
                <c:pt idx="12">
                  <c:v>$300k-$325k</c:v>
                </c:pt>
                <c:pt idx="13">
                  <c:v>$325k-$350k</c:v>
                </c:pt>
                <c:pt idx="14">
                  <c:v>$350k-$375k</c:v>
                </c:pt>
                <c:pt idx="15">
                  <c:v>$375k-$400k</c:v>
                </c:pt>
                <c:pt idx="16">
                  <c:v>$400k-$425k</c:v>
                </c:pt>
                <c:pt idx="17">
                  <c:v>$425k-$450k</c:v>
                </c:pt>
                <c:pt idx="18">
                  <c:v>$450k-$475k</c:v>
                </c:pt>
                <c:pt idx="19">
                  <c:v>$475k-$500k</c:v>
                </c:pt>
                <c:pt idx="20">
                  <c:v>$500k-$525k</c:v>
                </c:pt>
                <c:pt idx="21">
                  <c:v>$525k-$550k</c:v>
                </c:pt>
                <c:pt idx="22">
                  <c:v>$550k-$575k</c:v>
                </c:pt>
                <c:pt idx="23">
                  <c:v>$575k-$600k</c:v>
                </c:pt>
                <c:pt idx="24">
                  <c:v>$600k-$625k</c:v>
                </c:pt>
                <c:pt idx="25">
                  <c:v>$625k-$650k</c:v>
                </c:pt>
                <c:pt idx="26">
                  <c:v>$650k-$675k</c:v>
                </c:pt>
                <c:pt idx="27">
                  <c:v>$675k-$700k</c:v>
                </c:pt>
                <c:pt idx="28">
                  <c:v>$700k-$725k</c:v>
                </c:pt>
                <c:pt idx="29">
                  <c:v>$725k-$750k</c:v>
                </c:pt>
                <c:pt idx="30">
                  <c:v>$750k-$775k</c:v>
                </c:pt>
                <c:pt idx="31">
                  <c:v>$775k-$800k</c:v>
                </c:pt>
                <c:pt idx="32">
                  <c:v>$800k-$825k</c:v>
                </c:pt>
                <c:pt idx="33">
                  <c:v>$825k-$850k</c:v>
                </c:pt>
                <c:pt idx="34">
                  <c:v>$850k-$875k</c:v>
                </c:pt>
                <c:pt idx="35">
                  <c:v>$875k-$900k</c:v>
                </c:pt>
                <c:pt idx="36">
                  <c:v>$900k-$925k</c:v>
                </c:pt>
                <c:pt idx="37">
                  <c:v>$925k-$950k</c:v>
                </c:pt>
                <c:pt idx="38">
                  <c:v>$950k-$975k</c:v>
                </c:pt>
                <c:pt idx="39">
                  <c:v>$975k-$1,000k</c:v>
                </c:pt>
                <c:pt idx="40">
                  <c:v>$1,000k-$1,025k</c:v>
                </c:pt>
                <c:pt idx="41">
                  <c:v>$1,025k-$1,050k</c:v>
                </c:pt>
                <c:pt idx="42">
                  <c:v>$1,050k-$1,075k</c:v>
                </c:pt>
                <c:pt idx="43">
                  <c:v>$1,075k-$1,100k</c:v>
                </c:pt>
                <c:pt idx="44">
                  <c:v>$1,100k-$1,125k</c:v>
                </c:pt>
                <c:pt idx="45">
                  <c:v>$1,125k-$1,150k</c:v>
                </c:pt>
                <c:pt idx="46">
                  <c:v>$1,150k-$1,175k</c:v>
                </c:pt>
                <c:pt idx="47">
                  <c:v>$1,175k-$1,200k</c:v>
                </c:pt>
                <c:pt idx="48">
                  <c:v>$1,200k-$1,225k</c:v>
                </c:pt>
                <c:pt idx="49">
                  <c:v>$1,225k-$1,250k</c:v>
                </c:pt>
                <c:pt idx="50">
                  <c:v>$1,250k-$1,275k</c:v>
                </c:pt>
                <c:pt idx="51">
                  <c:v>$1,275k-$1,300k</c:v>
                </c:pt>
                <c:pt idx="52">
                  <c:v>$1,300k-$1,325k</c:v>
                </c:pt>
                <c:pt idx="53">
                  <c:v>$1,325k-$1,350k</c:v>
                </c:pt>
                <c:pt idx="54">
                  <c:v>$1,350k-$1,375k</c:v>
                </c:pt>
                <c:pt idx="55">
                  <c:v>$1,375k-$1,400k</c:v>
                </c:pt>
                <c:pt idx="56">
                  <c:v>$1,400k-$1,425k</c:v>
                </c:pt>
                <c:pt idx="57">
                  <c:v>$1,425k-$1,450k</c:v>
                </c:pt>
                <c:pt idx="58">
                  <c:v>$1,450k-$1,475k</c:v>
                </c:pt>
                <c:pt idx="59">
                  <c:v>$1,475k-$1,500k</c:v>
                </c:pt>
                <c:pt idx="60">
                  <c:v>$1,500k-$1,525k</c:v>
                </c:pt>
                <c:pt idx="61">
                  <c:v>$1,525k-$1,550k</c:v>
                </c:pt>
                <c:pt idx="62">
                  <c:v>$1,550k-$1,575k</c:v>
                </c:pt>
                <c:pt idx="63">
                  <c:v>$1,575k-$1,600k</c:v>
                </c:pt>
                <c:pt idx="64">
                  <c:v>$1,600k-$1,625k</c:v>
                </c:pt>
                <c:pt idx="65">
                  <c:v>$1,625k-$1,650k</c:v>
                </c:pt>
                <c:pt idx="66">
                  <c:v>$1,650k-$1,675k</c:v>
                </c:pt>
                <c:pt idx="67">
                  <c:v>$1,675k-$1,700k</c:v>
                </c:pt>
                <c:pt idx="68">
                  <c:v>$1,700k-$1,725k</c:v>
                </c:pt>
                <c:pt idx="69">
                  <c:v>$1,725k-$1,750k</c:v>
                </c:pt>
                <c:pt idx="70">
                  <c:v>$1,750k-$1,775k</c:v>
                </c:pt>
                <c:pt idx="71">
                  <c:v>$1,775k-$1,800k</c:v>
                </c:pt>
                <c:pt idx="72">
                  <c:v>$1,800k-$1,825k</c:v>
                </c:pt>
                <c:pt idx="73">
                  <c:v>$1,825k-$1,850k</c:v>
                </c:pt>
                <c:pt idx="74">
                  <c:v>$1,850k-$1,875k</c:v>
                </c:pt>
                <c:pt idx="75">
                  <c:v>$1,875k-$1,900k</c:v>
                </c:pt>
                <c:pt idx="76">
                  <c:v>$1,900k-$1,925k</c:v>
                </c:pt>
                <c:pt idx="77">
                  <c:v>$1,925k-$1,950k</c:v>
                </c:pt>
                <c:pt idx="78">
                  <c:v>$1,950k-$1,975k</c:v>
                </c:pt>
                <c:pt idx="79">
                  <c:v>$1,975k-$2,000k</c:v>
                </c:pt>
              </c:strCache>
            </c:strRef>
          </c:cat>
          <c:val>
            <c:numRef>
              <c:f>'MV Dist-Tax Rate'!$F$5:$F$84</c:f>
              <c:numCache>
                <c:formatCode>0.000%</c:formatCode>
                <c:ptCount val="80"/>
                <c:pt idx="0">
                  <c:v>6.4449614507065831E-3</c:v>
                </c:pt>
                <c:pt idx="1">
                  <c:v>6.8934486524095308E-3</c:v>
                </c:pt>
                <c:pt idx="2">
                  <c:v>7.0947326051149801E-3</c:v>
                </c:pt>
                <c:pt idx="3">
                  <c:v>7.0990867551122255E-3</c:v>
                </c:pt>
                <c:pt idx="4">
                  <c:v>7.3424716798788977E-3</c:v>
                </c:pt>
                <c:pt idx="5">
                  <c:v>7.4760798466103999E-3</c:v>
                </c:pt>
                <c:pt idx="6">
                  <c:v>7.5558221531432596E-3</c:v>
                </c:pt>
                <c:pt idx="7">
                  <c:v>7.6466094983431857E-3</c:v>
                </c:pt>
                <c:pt idx="8">
                  <c:v>7.9114586243642804E-3</c:v>
                </c:pt>
                <c:pt idx="9">
                  <c:v>7.9199335381915474E-3</c:v>
                </c:pt>
                <c:pt idx="10">
                  <c:v>7.797625827955396E-3</c:v>
                </c:pt>
                <c:pt idx="11">
                  <c:v>7.9217221772344658E-3</c:v>
                </c:pt>
                <c:pt idx="12">
                  <c:v>7.9601606203957356E-3</c:v>
                </c:pt>
                <c:pt idx="13">
                  <c:v>7.5583105479494353E-3</c:v>
                </c:pt>
                <c:pt idx="14">
                  <c:v>7.3556739209262468E-3</c:v>
                </c:pt>
                <c:pt idx="15">
                  <c:v>7.0627195104056139E-3</c:v>
                </c:pt>
                <c:pt idx="16">
                  <c:v>7.0118572603230043E-3</c:v>
                </c:pt>
                <c:pt idx="17">
                  <c:v>6.8346435434790184E-3</c:v>
                </c:pt>
                <c:pt idx="18">
                  <c:v>6.6854247157152775E-3</c:v>
                </c:pt>
                <c:pt idx="19">
                  <c:v>6.4931799534043693E-3</c:v>
                </c:pt>
                <c:pt idx="20">
                  <c:v>6.3420117914995151E-3</c:v>
                </c:pt>
                <c:pt idx="21">
                  <c:v>6.2220961822297216E-3</c:v>
                </c:pt>
                <c:pt idx="22">
                  <c:v>6.1498378813428893E-3</c:v>
                </c:pt>
                <c:pt idx="23">
                  <c:v>6.0835922601197951E-3</c:v>
                </c:pt>
                <c:pt idx="24">
                  <c:v>5.9624916577547676E-3</c:v>
                </c:pt>
                <c:pt idx="25">
                  <c:v>5.9149971562408882E-3</c:v>
                </c:pt>
                <c:pt idx="26">
                  <c:v>5.9270190768571825E-3</c:v>
                </c:pt>
                <c:pt idx="27">
                  <c:v>5.8166692730189044E-3</c:v>
                </c:pt>
                <c:pt idx="28">
                  <c:v>5.756978104814665E-3</c:v>
                </c:pt>
                <c:pt idx="29">
                  <c:v>5.7138835102176402E-3</c:v>
                </c:pt>
                <c:pt idx="30">
                  <c:v>5.6183311909435854E-3</c:v>
                </c:pt>
                <c:pt idx="31">
                  <c:v>5.4771390670416472E-3</c:v>
                </c:pt>
                <c:pt idx="32">
                  <c:v>5.5512833683009676E-3</c:v>
                </c:pt>
                <c:pt idx="33">
                  <c:v>5.5081775572424878E-3</c:v>
                </c:pt>
                <c:pt idx="34">
                  <c:v>5.3919944288370134E-3</c:v>
                </c:pt>
                <c:pt idx="35">
                  <c:v>5.4136164924367802E-3</c:v>
                </c:pt>
                <c:pt idx="36">
                  <c:v>5.3628683768136556E-3</c:v>
                </c:pt>
                <c:pt idx="37">
                  <c:v>5.354033403904856E-3</c:v>
                </c:pt>
                <c:pt idx="38">
                  <c:v>5.3471101279646558E-3</c:v>
                </c:pt>
                <c:pt idx="39">
                  <c:v>5.3167686296046977E-3</c:v>
                </c:pt>
                <c:pt idx="40">
                  <c:v>5.3096485643273029E-3</c:v>
                </c:pt>
                <c:pt idx="41">
                  <c:v>5.2920644600974965E-3</c:v>
                </c:pt>
                <c:pt idx="42">
                  <c:v>5.2578239286181494E-3</c:v>
                </c:pt>
                <c:pt idx="43">
                  <c:v>5.16505988987437E-3</c:v>
                </c:pt>
                <c:pt idx="44">
                  <c:v>5.1614235152828997E-3</c:v>
                </c:pt>
                <c:pt idx="45">
                  <c:v>5.1450953552348942E-3</c:v>
                </c:pt>
                <c:pt idx="46">
                  <c:v>5.1477738355743775E-3</c:v>
                </c:pt>
                <c:pt idx="47">
                  <c:v>5.1683817171928863E-3</c:v>
                </c:pt>
                <c:pt idx="48">
                  <c:v>5.1562597487656804E-3</c:v>
                </c:pt>
                <c:pt idx="49">
                  <c:v>5.1491608970594648E-3</c:v>
                </c:pt>
                <c:pt idx="50">
                  <c:v>5.1376134776000256E-3</c:v>
                </c:pt>
                <c:pt idx="51">
                  <c:v>5.1334854264749475E-3</c:v>
                </c:pt>
                <c:pt idx="52">
                  <c:v>5.0424993171527899E-3</c:v>
                </c:pt>
                <c:pt idx="53">
                  <c:v>5.0166445786944671E-3</c:v>
                </c:pt>
                <c:pt idx="54">
                  <c:v>5.0390726763318017E-3</c:v>
                </c:pt>
                <c:pt idx="55">
                  <c:v>5.1352312151049725E-3</c:v>
                </c:pt>
                <c:pt idx="56">
                  <c:v>5.1105763850636844E-3</c:v>
                </c:pt>
                <c:pt idx="57">
                  <c:v>5.1431166047420495E-3</c:v>
                </c:pt>
                <c:pt idx="58">
                  <c:v>4.8078858077109004E-3</c:v>
                </c:pt>
                <c:pt idx="59">
                  <c:v>4.7298268678860689E-3</c:v>
                </c:pt>
                <c:pt idx="60">
                  <c:v>4.9008198013364302E-3</c:v>
                </c:pt>
                <c:pt idx="61">
                  <c:v>4.7284861155195606E-3</c:v>
                </c:pt>
                <c:pt idx="62">
                  <c:v>4.671829703925671E-3</c:v>
                </c:pt>
                <c:pt idx="63">
                  <c:v>4.7087164461185492E-3</c:v>
                </c:pt>
                <c:pt idx="64">
                  <c:v>4.7949874894586911E-3</c:v>
                </c:pt>
                <c:pt idx="65">
                  <c:v>4.768115873117533E-3</c:v>
                </c:pt>
                <c:pt idx="66">
                  <c:v>4.8397792035008071E-3</c:v>
                </c:pt>
                <c:pt idx="67">
                  <c:v>4.7347131453550646E-3</c:v>
                </c:pt>
                <c:pt idx="68">
                  <c:v>4.6682931912421849E-3</c:v>
                </c:pt>
                <c:pt idx="69">
                  <c:v>4.7155547563469688E-3</c:v>
                </c:pt>
                <c:pt idx="70">
                  <c:v>4.6098147342286001E-3</c:v>
                </c:pt>
                <c:pt idx="71">
                  <c:v>4.5645485508539465E-3</c:v>
                </c:pt>
                <c:pt idx="72">
                  <c:v>4.6990298646814423E-3</c:v>
                </c:pt>
                <c:pt idx="73">
                  <c:v>4.5913390216313528E-3</c:v>
                </c:pt>
                <c:pt idx="74">
                  <c:v>4.6464056574560732E-3</c:v>
                </c:pt>
                <c:pt idx="75">
                  <c:v>4.6808063592682593E-3</c:v>
                </c:pt>
                <c:pt idx="76">
                  <c:v>4.5826825863811843E-3</c:v>
                </c:pt>
                <c:pt idx="77">
                  <c:v>4.590258002654982E-3</c:v>
                </c:pt>
                <c:pt idx="78">
                  <c:v>4.7046492934425315E-3</c:v>
                </c:pt>
                <c:pt idx="79">
                  <c:v>4.4530328351295558E-3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E7F-4696-A498-80F4D443B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9586191"/>
        <c:axId val="1189585231"/>
      </c:lineChart>
      <c:catAx>
        <c:axId val="1874152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408047"/>
        <c:crosses val="autoZero"/>
        <c:auto val="1"/>
        <c:lblAlgn val="ctr"/>
        <c:lblOffset val="100"/>
        <c:noMultiLvlLbl val="0"/>
      </c:catAx>
      <c:valAx>
        <c:axId val="187408047"/>
        <c:scaling>
          <c:orientation val="minMax"/>
          <c:max val="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415247"/>
        <c:crosses val="autoZero"/>
        <c:crossBetween val="between"/>
      </c:valAx>
      <c:valAx>
        <c:axId val="1189585231"/>
        <c:scaling>
          <c:orientation val="minMax"/>
        </c:scaling>
        <c:delete val="0"/>
        <c:axPos val="r"/>
        <c:numFmt formatCode="0.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9586191"/>
        <c:crosses val="max"/>
        <c:crossBetween val="between"/>
      </c:valAx>
      <c:catAx>
        <c:axId val="118958619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89585231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tx1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span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'MV Dist-Tax Change'!$D$4</c:f>
              <c:strCache>
                <c:ptCount val="1"/>
                <c:pt idx="0">
                  <c:v>Count
(Left Axis)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'MV Dist-Tax Change'!$C$5:$C$84</c:f>
              <c:strCache>
                <c:ptCount val="80"/>
                <c:pt idx="0">
                  <c:v>$0k-$25k</c:v>
                </c:pt>
                <c:pt idx="1">
                  <c:v>$25k-$50k</c:v>
                </c:pt>
                <c:pt idx="2">
                  <c:v>$50k-$75k</c:v>
                </c:pt>
                <c:pt idx="3">
                  <c:v>$75k-$100k</c:v>
                </c:pt>
                <c:pt idx="4">
                  <c:v>$100k-$125k</c:v>
                </c:pt>
                <c:pt idx="5">
                  <c:v>$125k-$150k</c:v>
                </c:pt>
                <c:pt idx="6">
                  <c:v>$150k-$175k</c:v>
                </c:pt>
                <c:pt idx="7">
                  <c:v>$175k-$200k</c:v>
                </c:pt>
                <c:pt idx="8">
                  <c:v>$200k-$225k</c:v>
                </c:pt>
                <c:pt idx="9">
                  <c:v>$225k-$250k</c:v>
                </c:pt>
                <c:pt idx="10">
                  <c:v>$250k-$275k</c:v>
                </c:pt>
                <c:pt idx="11">
                  <c:v>$275k-$300k</c:v>
                </c:pt>
                <c:pt idx="12">
                  <c:v>$300k-$325k</c:v>
                </c:pt>
                <c:pt idx="13">
                  <c:v>$325k-$350k</c:v>
                </c:pt>
                <c:pt idx="14">
                  <c:v>$350k-$375k</c:v>
                </c:pt>
                <c:pt idx="15">
                  <c:v>$375k-$400k</c:v>
                </c:pt>
                <c:pt idx="16">
                  <c:v>$400k-$425k</c:v>
                </c:pt>
                <c:pt idx="17">
                  <c:v>$425k-$450k</c:v>
                </c:pt>
                <c:pt idx="18">
                  <c:v>$450k-$475k</c:v>
                </c:pt>
                <c:pt idx="19">
                  <c:v>$475k-$500k</c:v>
                </c:pt>
                <c:pt idx="20">
                  <c:v>$500k-$525k</c:v>
                </c:pt>
                <c:pt idx="21">
                  <c:v>$525k-$550k</c:v>
                </c:pt>
                <c:pt idx="22">
                  <c:v>$550k-$575k</c:v>
                </c:pt>
                <c:pt idx="23">
                  <c:v>$575k-$600k</c:v>
                </c:pt>
                <c:pt idx="24">
                  <c:v>$600k-$625k</c:v>
                </c:pt>
                <c:pt idx="25">
                  <c:v>$625k-$650k</c:v>
                </c:pt>
                <c:pt idx="26">
                  <c:v>$650k-$675k</c:v>
                </c:pt>
                <c:pt idx="27">
                  <c:v>$675k-$700k</c:v>
                </c:pt>
                <c:pt idx="28">
                  <c:v>$700k-$725k</c:v>
                </c:pt>
                <c:pt idx="29">
                  <c:v>$725k-$750k</c:v>
                </c:pt>
                <c:pt idx="30">
                  <c:v>$750k-$775k</c:v>
                </c:pt>
                <c:pt idx="31">
                  <c:v>$775k-$800k</c:v>
                </c:pt>
                <c:pt idx="32">
                  <c:v>$800k-$825k</c:v>
                </c:pt>
                <c:pt idx="33">
                  <c:v>$825k-$850k</c:v>
                </c:pt>
                <c:pt idx="34">
                  <c:v>$850k-$875k</c:v>
                </c:pt>
                <c:pt idx="35">
                  <c:v>$875k-$900k</c:v>
                </c:pt>
                <c:pt idx="36">
                  <c:v>$900k-$925k</c:v>
                </c:pt>
                <c:pt idx="37">
                  <c:v>$925k-$950k</c:v>
                </c:pt>
                <c:pt idx="38">
                  <c:v>$950k-$975k</c:v>
                </c:pt>
                <c:pt idx="39">
                  <c:v>$975k-$1,000k</c:v>
                </c:pt>
                <c:pt idx="40">
                  <c:v>$1,000k-$1,025k</c:v>
                </c:pt>
                <c:pt idx="41">
                  <c:v>$1,025k-$1,050k</c:v>
                </c:pt>
                <c:pt idx="42">
                  <c:v>$1,050k-$1,075k</c:v>
                </c:pt>
                <c:pt idx="43">
                  <c:v>$1,075k-$1,100k</c:v>
                </c:pt>
                <c:pt idx="44">
                  <c:v>$1,100k-$1,125k</c:v>
                </c:pt>
                <c:pt idx="45">
                  <c:v>$1,125k-$1,150k</c:v>
                </c:pt>
                <c:pt idx="46">
                  <c:v>$1,150k-$1,175k</c:v>
                </c:pt>
                <c:pt idx="47">
                  <c:v>$1,175k-$1,200k</c:v>
                </c:pt>
                <c:pt idx="48">
                  <c:v>$1,200k-$1,225k</c:v>
                </c:pt>
                <c:pt idx="49">
                  <c:v>$1,225k-$1,250k</c:v>
                </c:pt>
                <c:pt idx="50">
                  <c:v>$1,250k-$1,275k</c:v>
                </c:pt>
                <c:pt idx="51">
                  <c:v>$1,275k-$1,300k</c:v>
                </c:pt>
                <c:pt idx="52">
                  <c:v>$1,300k-$1,325k</c:v>
                </c:pt>
                <c:pt idx="53">
                  <c:v>$1,325k-$1,350k</c:v>
                </c:pt>
                <c:pt idx="54">
                  <c:v>$1,350k-$1,375k</c:v>
                </c:pt>
                <c:pt idx="55">
                  <c:v>$1,375k-$1,400k</c:v>
                </c:pt>
                <c:pt idx="56">
                  <c:v>$1,400k-$1,425k</c:v>
                </c:pt>
                <c:pt idx="57">
                  <c:v>$1,425k-$1,450k</c:v>
                </c:pt>
                <c:pt idx="58">
                  <c:v>$1,450k-$1,475k</c:v>
                </c:pt>
                <c:pt idx="59">
                  <c:v>$1,475k-$1,500k</c:v>
                </c:pt>
                <c:pt idx="60">
                  <c:v>$1,500k-$1,525k</c:v>
                </c:pt>
                <c:pt idx="61">
                  <c:v>$1,525k-$1,550k</c:v>
                </c:pt>
                <c:pt idx="62">
                  <c:v>$1,550k-$1,575k</c:v>
                </c:pt>
                <c:pt idx="63">
                  <c:v>$1,575k-$1,600k</c:v>
                </c:pt>
                <c:pt idx="64">
                  <c:v>$1,600k-$1,625k</c:v>
                </c:pt>
                <c:pt idx="65">
                  <c:v>$1,625k-$1,650k</c:v>
                </c:pt>
                <c:pt idx="66">
                  <c:v>$1,650k-$1,675k</c:v>
                </c:pt>
                <c:pt idx="67">
                  <c:v>$1,675k-$1,700k</c:v>
                </c:pt>
                <c:pt idx="68">
                  <c:v>$1,700k-$1,725k</c:v>
                </c:pt>
                <c:pt idx="69">
                  <c:v>$1,725k-$1,750k</c:v>
                </c:pt>
                <c:pt idx="70">
                  <c:v>$1,750k-$1,775k</c:v>
                </c:pt>
                <c:pt idx="71">
                  <c:v>$1,775k-$1,800k</c:v>
                </c:pt>
                <c:pt idx="72">
                  <c:v>$1,800k-$1,825k</c:v>
                </c:pt>
                <c:pt idx="73">
                  <c:v>$1,825k-$1,850k</c:v>
                </c:pt>
                <c:pt idx="74">
                  <c:v>$1,850k-$1,875k</c:v>
                </c:pt>
                <c:pt idx="75">
                  <c:v>$1,875k-$1,900k</c:v>
                </c:pt>
                <c:pt idx="76">
                  <c:v>$1,900k-$1,925k</c:v>
                </c:pt>
                <c:pt idx="77">
                  <c:v>$1,925k-$1,950k</c:v>
                </c:pt>
                <c:pt idx="78">
                  <c:v>$1,950k-$1,975k</c:v>
                </c:pt>
                <c:pt idx="79">
                  <c:v>$1,975k-$2,000k</c:v>
                </c:pt>
              </c:strCache>
            </c:strRef>
          </c:cat>
          <c:val>
            <c:numRef>
              <c:f>'MV Dist-Tax Change'!$D$5:$D$84</c:f>
              <c:numCache>
                <c:formatCode>#,##0</c:formatCode>
                <c:ptCount val="80"/>
                <c:pt idx="0">
                  <c:v>10838</c:v>
                </c:pt>
                <c:pt idx="1">
                  <c:v>10645</c:v>
                </c:pt>
                <c:pt idx="2">
                  <c:v>10724</c:v>
                </c:pt>
                <c:pt idx="3">
                  <c:v>9420</c:v>
                </c:pt>
                <c:pt idx="4">
                  <c:v>8874</c:v>
                </c:pt>
                <c:pt idx="5">
                  <c:v>9542</c:v>
                </c:pt>
                <c:pt idx="6">
                  <c:v>10759</c:v>
                </c:pt>
                <c:pt idx="7">
                  <c:v>11541</c:v>
                </c:pt>
                <c:pt idx="8">
                  <c:v>12763</c:v>
                </c:pt>
                <c:pt idx="9">
                  <c:v>13739</c:v>
                </c:pt>
                <c:pt idx="10">
                  <c:v>14564</c:v>
                </c:pt>
                <c:pt idx="11">
                  <c:v>15681</c:v>
                </c:pt>
                <c:pt idx="12">
                  <c:v>16650</c:v>
                </c:pt>
                <c:pt idx="13">
                  <c:v>17145</c:v>
                </c:pt>
                <c:pt idx="14">
                  <c:v>16348</c:v>
                </c:pt>
                <c:pt idx="15">
                  <c:v>15769</c:v>
                </c:pt>
                <c:pt idx="16">
                  <c:v>15026</c:v>
                </c:pt>
                <c:pt idx="17">
                  <c:v>14744</c:v>
                </c:pt>
                <c:pt idx="18">
                  <c:v>13846</c:v>
                </c:pt>
                <c:pt idx="19">
                  <c:v>13452</c:v>
                </c:pt>
                <c:pt idx="20">
                  <c:v>12112</c:v>
                </c:pt>
                <c:pt idx="21">
                  <c:v>10949</c:v>
                </c:pt>
                <c:pt idx="22">
                  <c:v>9949</c:v>
                </c:pt>
                <c:pt idx="23">
                  <c:v>9379</c:v>
                </c:pt>
                <c:pt idx="24">
                  <c:v>8665</c:v>
                </c:pt>
                <c:pt idx="25">
                  <c:v>7861</c:v>
                </c:pt>
                <c:pt idx="26">
                  <c:v>7506</c:v>
                </c:pt>
                <c:pt idx="27">
                  <c:v>6800</c:v>
                </c:pt>
                <c:pt idx="28">
                  <c:v>6175</c:v>
                </c:pt>
                <c:pt idx="29">
                  <c:v>5512</c:v>
                </c:pt>
                <c:pt idx="30">
                  <c:v>4972</c:v>
                </c:pt>
                <c:pt idx="31">
                  <c:v>4498</c:v>
                </c:pt>
                <c:pt idx="32">
                  <c:v>4049</c:v>
                </c:pt>
                <c:pt idx="33">
                  <c:v>3680</c:v>
                </c:pt>
                <c:pt idx="34">
                  <c:v>3197</c:v>
                </c:pt>
                <c:pt idx="35">
                  <c:v>2929</c:v>
                </c:pt>
                <c:pt idx="36">
                  <c:v>2671</c:v>
                </c:pt>
                <c:pt idx="37">
                  <c:v>2397</c:v>
                </c:pt>
                <c:pt idx="38">
                  <c:v>2163</c:v>
                </c:pt>
                <c:pt idx="39">
                  <c:v>1987</c:v>
                </c:pt>
                <c:pt idx="40">
                  <c:v>1829</c:v>
                </c:pt>
                <c:pt idx="41">
                  <c:v>1631</c:v>
                </c:pt>
                <c:pt idx="42">
                  <c:v>1534</c:v>
                </c:pt>
                <c:pt idx="43">
                  <c:v>1457</c:v>
                </c:pt>
                <c:pt idx="44">
                  <c:v>1309</c:v>
                </c:pt>
                <c:pt idx="45">
                  <c:v>1199</c:v>
                </c:pt>
                <c:pt idx="46">
                  <c:v>1159</c:v>
                </c:pt>
                <c:pt idx="47">
                  <c:v>1048</c:v>
                </c:pt>
                <c:pt idx="48">
                  <c:v>1087</c:v>
                </c:pt>
                <c:pt idx="49">
                  <c:v>972</c:v>
                </c:pt>
                <c:pt idx="50">
                  <c:v>893</c:v>
                </c:pt>
                <c:pt idx="51">
                  <c:v>802</c:v>
                </c:pt>
                <c:pt idx="52">
                  <c:v>744</c:v>
                </c:pt>
                <c:pt idx="53">
                  <c:v>749</c:v>
                </c:pt>
                <c:pt idx="54">
                  <c:v>742</c:v>
                </c:pt>
                <c:pt idx="55">
                  <c:v>662</c:v>
                </c:pt>
                <c:pt idx="56">
                  <c:v>585</c:v>
                </c:pt>
                <c:pt idx="57">
                  <c:v>549</c:v>
                </c:pt>
                <c:pt idx="58">
                  <c:v>499</c:v>
                </c:pt>
                <c:pt idx="59">
                  <c:v>533</c:v>
                </c:pt>
                <c:pt idx="60">
                  <c:v>500</c:v>
                </c:pt>
                <c:pt idx="61">
                  <c:v>479</c:v>
                </c:pt>
                <c:pt idx="62">
                  <c:v>455</c:v>
                </c:pt>
                <c:pt idx="63">
                  <c:v>433</c:v>
                </c:pt>
                <c:pt idx="64">
                  <c:v>413</c:v>
                </c:pt>
                <c:pt idx="65">
                  <c:v>354</c:v>
                </c:pt>
                <c:pt idx="66">
                  <c:v>355</c:v>
                </c:pt>
                <c:pt idx="67">
                  <c:v>324</c:v>
                </c:pt>
                <c:pt idx="68">
                  <c:v>318</c:v>
                </c:pt>
                <c:pt idx="69">
                  <c:v>301</c:v>
                </c:pt>
                <c:pt idx="70">
                  <c:v>272</c:v>
                </c:pt>
                <c:pt idx="71">
                  <c:v>280</c:v>
                </c:pt>
                <c:pt idx="72">
                  <c:v>229</c:v>
                </c:pt>
                <c:pt idx="73">
                  <c:v>244</c:v>
                </c:pt>
                <c:pt idx="74">
                  <c:v>233</c:v>
                </c:pt>
                <c:pt idx="75">
                  <c:v>235</c:v>
                </c:pt>
                <c:pt idx="76">
                  <c:v>204</c:v>
                </c:pt>
                <c:pt idx="77">
                  <c:v>200</c:v>
                </c:pt>
                <c:pt idx="78">
                  <c:v>183</c:v>
                </c:pt>
                <c:pt idx="79">
                  <c:v>259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89-424C-BF66-D367197828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415247"/>
        <c:axId val="187408047"/>
      </c:barChart>
      <c:lineChart>
        <c:grouping val="standard"/>
        <c:varyColors val="0"/>
        <c:ser>
          <c:idx val="1"/>
          <c:order val="1"/>
          <c:tx>
            <c:strRef>
              <c:f>'MV Dist-Tax Change'!$E$4</c:f>
              <c:strCache>
                <c:ptCount val="1"/>
                <c:pt idx="0">
                  <c:v>Annual Change in Taxes With SB542/HB231
(Right Axis)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'MV Dist-Tax Change'!$C$5:$C$84</c:f>
              <c:strCache>
                <c:ptCount val="80"/>
                <c:pt idx="0">
                  <c:v>$0k-$25k</c:v>
                </c:pt>
                <c:pt idx="1">
                  <c:v>$25k-$50k</c:v>
                </c:pt>
                <c:pt idx="2">
                  <c:v>$50k-$75k</c:v>
                </c:pt>
                <c:pt idx="3">
                  <c:v>$75k-$100k</c:v>
                </c:pt>
                <c:pt idx="4">
                  <c:v>$100k-$125k</c:v>
                </c:pt>
                <c:pt idx="5">
                  <c:v>$125k-$150k</c:v>
                </c:pt>
                <c:pt idx="6">
                  <c:v>$150k-$175k</c:v>
                </c:pt>
                <c:pt idx="7">
                  <c:v>$175k-$200k</c:v>
                </c:pt>
                <c:pt idx="8">
                  <c:v>$200k-$225k</c:v>
                </c:pt>
                <c:pt idx="9">
                  <c:v>$225k-$250k</c:v>
                </c:pt>
                <c:pt idx="10">
                  <c:v>$250k-$275k</c:v>
                </c:pt>
                <c:pt idx="11">
                  <c:v>$275k-$300k</c:v>
                </c:pt>
                <c:pt idx="12">
                  <c:v>$300k-$325k</c:v>
                </c:pt>
                <c:pt idx="13">
                  <c:v>$325k-$350k</c:v>
                </c:pt>
                <c:pt idx="14">
                  <c:v>$350k-$375k</c:v>
                </c:pt>
                <c:pt idx="15">
                  <c:v>$375k-$400k</c:v>
                </c:pt>
                <c:pt idx="16">
                  <c:v>$400k-$425k</c:v>
                </c:pt>
                <c:pt idx="17">
                  <c:v>$425k-$450k</c:v>
                </c:pt>
                <c:pt idx="18">
                  <c:v>$450k-$475k</c:v>
                </c:pt>
                <c:pt idx="19">
                  <c:v>$475k-$500k</c:v>
                </c:pt>
                <c:pt idx="20">
                  <c:v>$500k-$525k</c:v>
                </c:pt>
                <c:pt idx="21">
                  <c:v>$525k-$550k</c:v>
                </c:pt>
                <c:pt idx="22">
                  <c:v>$550k-$575k</c:v>
                </c:pt>
                <c:pt idx="23">
                  <c:v>$575k-$600k</c:v>
                </c:pt>
                <c:pt idx="24">
                  <c:v>$600k-$625k</c:v>
                </c:pt>
                <c:pt idx="25">
                  <c:v>$625k-$650k</c:v>
                </c:pt>
                <c:pt idx="26">
                  <c:v>$650k-$675k</c:v>
                </c:pt>
                <c:pt idx="27">
                  <c:v>$675k-$700k</c:v>
                </c:pt>
                <c:pt idx="28">
                  <c:v>$700k-$725k</c:v>
                </c:pt>
                <c:pt idx="29">
                  <c:v>$725k-$750k</c:v>
                </c:pt>
                <c:pt idx="30">
                  <c:v>$750k-$775k</c:v>
                </c:pt>
                <c:pt idx="31">
                  <c:v>$775k-$800k</c:v>
                </c:pt>
                <c:pt idx="32">
                  <c:v>$800k-$825k</c:v>
                </c:pt>
                <c:pt idx="33">
                  <c:v>$825k-$850k</c:v>
                </c:pt>
                <c:pt idx="34">
                  <c:v>$850k-$875k</c:v>
                </c:pt>
                <c:pt idx="35">
                  <c:v>$875k-$900k</c:v>
                </c:pt>
                <c:pt idx="36">
                  <c:v>$900k-$925k</c:v>
                </c:pt>
                <c:pt idx="37">
                  <c:v>$925k-$950k</c:v>
                </c:pt>
                <c:pt idx="38">
                  <c:v>$950k-$975k</c:v>
                </c:pt>
                <c:pt idx="39">
                  <c:v>$975k-$1,000k</c:v>
                </c:pt>
                <c:pt idx="40">
                  <c:v>$1,000k-$1,025k</c:v>
                </c:pt>
                <c:pt idx="41">
                  <c:v>$1,025k-$1,050k</c:v>
                </c:pt>
                <c:pt idx="42">
                  <c:v>$1,050k-$1,075k</c:v>
                </c:pt>
                <c:pt idx="43">
                  <c:v>$1,075k-$1,100k</c:v>
                </c:pt>
                <c:pt idx="44">
                  <c:v>$1,100k-$1,125k</c:v>
                </c:pt>
                <c:pt idx="45">
                  <c:v>$1,125k-$1,150k</c:v>
                </c:pt>
                <c:pt idx="46">
                  <c:v>$1,150k-$1,175k</c:v>
                </c:pt>
                <c:pt idx="47">
                  <c:v>$1,175k-$1,200k</c:v>
                </c:pt>
                <c:pt idx="48">
                  <c:v>$1,200k-$1,225k</c:v>
                </c:pt>
                <c:pt idx="49">
                  <c:v>$1,225k-$1,250k</c:v>
                </c:pt>
                <c:pt idx="50">
                  <c:v>$1,250k-$1,275k</c:v>
                </c:pt>
                <c:pt idx="51">
                  <c:v>$1,275k-$1,300k</c:v>
                </c:pt>
                <c:pt idx="52">
                  <c:v>$1,300k-$1,325k</c:v>
                </c:pt>
                <c:pt idx="53">
                  <c:v>$1,325k-$1,350k</c:v>
                </c:pt>
                <c:pt idx="54">
                  <c:v>$1,350k-$1,375k</c:v>
                </c:pt>
                <c:pt idx="55">
                  <c:v>$1,375k-$1,400k</c:v>
                </c:pt>
                <c:pt idx="56">
                  <c:v>$1,400k-$1,425k</c:v>
                </c:pt>
                <c:pt idx="57">
                  <c:v>$1,425k-$1,450k</c:v>
                </c:pt>
                <c:pt idx="58">
                  <c:v>$1,450k-$1,475k</c:v>
                </c:pt>
                <c:pt idx="59">
                  <c:v>$1,475k-$1,500k</c:v>
                </c:pt>
                <c:pt idx="60">
                  <c:v>$1,500k-$1,525k</c:v>
                </c:pt>
                <c:pt idx="61">
                  <c:v>$1,525k-$1,550k</c:v>
                </c:pt>
                <c:pt idx="62">
                  <c:v>$1,550k-$1,575k</c:v>
                </c:pt>
                <c:pt idx="63">
                  <c:v>$1,575k-$1,600k</c:v>
                </c:pt>
                <c:pt idx="64">
                  <c:v>$1,600k-$1,625k</c:v>
                </c:pt>
                <c:pt idx="65">
                  <c:v>$1,625k-$1,650k</c:v>
                </c:pt>
                <c:pt idx="66">
                  <c:v>$1,650k-$1,675k</c:v>
                </c:pt>
                <c:pt idx="67">
                  <c:v>$1,675k-$1,700k</c:v>
                </c:pt>
                <c:pt idx="68">
                  <c:v>$1,700k-$1,725k</c:v>
                </c:pt>
                <c:pt idx="69">
                  <c:v>$1,725k-$1,750k</c:v>
                </c:pt>
                <c:pt idx="70">
                  <c:v>$1,750k-$1,775k</c:v>
                </c:pt>
                <c:pt idx="71">
                  <c:v>$1,775k-$1,800k</c:v>
                </c:pt>
                <c:pt idx="72">
                  <c:v>$1,800k-$1,825k</c:v>
                </c:pt>
                <c:pt idx="73">
                  <c:v>$1,825k-$1,850k</c:v>
                </c:pt>
                <c:pt idx="74">
                  <c:v>$1,850k-$1,875k</c:v>
                </c:pt>
                <c:pt idx="75">
                  <c:v>$1,875k-$1,900k</c:v>
                </c:pt>
                <c:pt idx="76">
                  <c:v>$1,900k-$1,925k</c:v>
                </c:pt>
                <c:pt idx="77">
                  <c:v>$1,925k-$1,950k</c:v>
                </c:pt>
                <c:pt idx="78">
                  <c:v>$1,950k-$1,975k</c:v>
                </c:pt>
                <c:pt idx="79">
                  <c:v>$1,975k-$2,000k</c:v>
                </c:pt>
              </c:strCache>
            </c:strRef>
          </c:cat>
          <c:val>
            <c:numRef>
              <c:f>'MV Dist-Tax Change'!$E$5:$E$84</c:f>
              <c:numCache>
                <c:formatCode>0.000%</c:formatCode>
                <c:ptCount val="80"/>
                <c:pt idx="0">
                  <c:v>-0.26089835942950601</c:v>
                </c:pt>
                <c:pt idx="1">
                  <c:v>-0.24168384655559705</c:v>
                </c:pt>
                <c:pt idx="2">
                  <c:v>-0.23364245678471068</c:v>
                </c:pt>
                <c:pt idx="3">
                  <c:v>-0.24886882608152811</c:v>
                </c:pt>
                <c:pt idx="4">
                  <c:v>-0.24941386951228811</c:v>
                </c:pt>
                <c:pt idx="5">
                  <c:v>-0.24402405252869419</c:v>
                </c:pt>
                <c:pt idx="6">
                  <c:v>-0.24372143814461045</c:v>
                </c:pt>
                <c:pt idx="7">
                  <c:v>-0.24012534648776673</c:v>
                </c:pt>
                <c:pt idx="8">
                  <c:v>-0.2400873095012872</c:v>
                </c:pt>
                <c:pt idx="9">
                  <c:v>-0.23457369124755734</c:v>
                </c:pt>
                <c:pt idx="10">
                  <c:v>-0.23792339694240972</c:v>
                </c:pt>
                <c:pt idx="11">
                  <c:v>-0.236421116859313</c:v>
                </c:pt>
                <c:pt idx="12">
                  <c:v>-0.248276228221395</c:v>
                </c:pt>
                <c:pt idx="13">
                  <c:v>-0.2550955077209619</c:v>
                </c:pt>
                <c:pt idx="14">
                  <c:v>-0.25730813275136</c:v>
                </c:pt>
                <c:pt idx="15">
                  <c:v>-0.25876784570737488</c:v>
                </c:pt>
                <c:pt idx="16">
                  <c:v>-0.24886109259607336</c:v>
                </c:pt>
                <c:pt idx="17">
                  <c:v>-0.22995388513840426</c:v>
                </c:pt>
                <c:pt idx="18">
                  <c:v>-0.21259246860283554</c:v>
                </c:pt>
                <c:pt idx="19">
                  <c:v>-0.1972381246651092</c:v>
                </c:pt>
                <c:pt idx="20">
                  <c:v>-0.18231563504557952</c:v>
                </c:pt>
                <c:pt idx="21">
                  <c:v>-0.16802117248713599</c:v>
                </c:pt>
                <c:pt idx="22">
                  <c:v>-0.15860361216270724</c:v>
                </c:pt>
                <c:pt idx="23">
                  <c:v>-0.14694201070259849</c:v>
                </c:pt>
                <c:pt idx="24">
                  <c:v>-0.13962346672449233</c:v>
                </c:pt>
                <c:pt idx="25">
                  <c:v>-0.13245612028652076</c:v>
                </c:pt>
                <c:pt idx="26">
                  <c:v>-0.12982772575607388</c:v>
                </c:pt>
                <c:pt idx="27">
                  <c:v>-0.12844215240838386</c:v>
                </c:pt>
                <c:pt idx="28">
                  <c:v>-0.11970974383259292</c:v>
                </c:pt>
                <c:pt idx="29">
                  <c:v>-0.1115938592441012</c:v>
                </c:pt>
                <c:pt idx="30">
                  <c:v>-0.10817996206029362</c:v>
                </c:pt>
                <c:pt idx="31">
                  <c:v>-9.9042911998992345E-2</c:v>
                </c:pt>
                <c:pt idx="32">
                  <c:v>-9.7733230927436021E-2</c:v>
                </c:pt>
                <c:pt idx="33">
                  <c:v>-8.5143360710737914E-2</c:v>
                </c:pt>
                <c:pt idx="34">
                  <c:v>-8.7963715338152837E-2</c:v>
                </c:pt>
                <c:pt idx="35">
                  <c:v>-7.6726097761733447E-2</c:v>
                </c:pt>
                <c:pt idx="36">
                  <c:v>-8.3387030719991539E-2</c:v>
                </c:pt>
                <c:pt idx="37">
                  <c:v>-7.5163576449666869E-2</c:v>
                </c:pt>
                <c:pt idx="38">
                  <c:v>-7.5895487675403217E-2</c:v>
                </c:pt>
                <c:pt idx="39">
                  <c:v>-6.5420366407337283E-2</c:v>
                </c:pt>
                <c:pt idx="40">
                  <c:v>-6.2200781226144031E-2</c:v>
                </c:pt>
                <c:pt idx="41">
                  <c:v>-6.3858559283825556E-2</c:v>
                </c:pt>
                <c:pt idx="42">
                  <c:v>-5.5454014243873362E-2</c:v>
                </c:pt>
                <c:pt idx="43">
                  <c:v>-5.5439212669519011E-2</c:v>
                </c:pt>
                <c:pt idx="44">
                  <c:v>-4.4458116018826765E-2</c:v>
                </c:pt>
                <c:pt idx="45">
                  <c:v>-5.1809816608542003E-2</c:v>
                </c:pt>
                <c:pt idx="46">
                  <c:v>-5.169728929330486E-2</c:v>
                </c:pt>
                <c:pt idx="47">
                  <c:v>-3.0317943871699726E-2</c:v>
                </c:pt>
                <c:pt idx="48">
                  <c:v>-4.3411444141128852E-2</c:v>
                </c:pt>
                <c:pt idx="49">
                  <c:v>-3.5150820575336028E-2</c:v>
                </c:pt>
                <c:pt idx="50">
                  <c:v>-3.5831260196532488E-2</c:v>
                </c:pt>
                <c:pt idx="51">
                  <c:v>-2.2347886034571718E-2</c:v>
                </c:pt>
                <c:pt idx="52">
                  <c:v>-1.2848526102709423E-2</c:v>
                </c:pt>
                <c:pt idx="53">
                  <c:v>-2.6547053921448405E-2</c:v>
                </c:pt>
                <c:pt idx="54">
                  <c:v>-2.9892970607342306E-2</c:v>
                </c:pt>
                <c:pt idx="55">
                  <c:v>-2.6707338028124472E-2</c:v>
                </c:pt>
                <c:pt idx="56">
                  <c:v>-3.2503846793962454E-2</c:v>
                </c:pt>
                <c:pt idx="57">
                  <c:v>-3.5259695978411831E-2</c:v>
                </c:pt>
                <c:pt idx="58">
                  <c:v>-2.0408994201867259E-2</c:v>
                </c:pt>
                <c:pt idx="59">
                  <c:v>-1.6888557400259296E-2</c:v>
                </c:pt>
                <c:pt idx="60">
                  <c:v>-1.0988402121191787E-2</c:v>
                </c:pt>
                <c:pt idx="61">
                  <c:v>1.7867303985701355E-3</c:v>
                </c:pt>
                <c:pt idx="62">
                  <c:v>3.0052845888610458E-2</c:v>
                </c:pt>
                <c:pt idx="63">
                  <c:v>4.6589603230515308E-2</c:v>
                </c:pt>
                <c:pt idx="64">
                  <c:v>5.9133869301378095E-2</c:v>
                </c:pt>
                <c:pt idx="65">
                  <c:v>6.4898868213550287E-2</c:v>
                </c:pt>
                <c:pt idx="66">
                  <c:v>7.6854639189606999E-2</c:v>
                </c:pt>
                <c:pt idx="67">
                  <c:v>0.10417326192184861</c:v>
                </c:pt>
                <c:pt idx="68">
                  <c:v>9.7829270369486299E-2</c:v>
                </c:pt>
                <c:pt idx="69">
                  <c:v>0.13626577217117974</c:v>
                </c:pt>
                <c:pt idx="70">
                  <c:v>0.1297990888359426</c:v>
                </c:pt>
                <c:pt idx="71">
                  <c:v>0.17228387689027913</c:v>
                </c:pt>
                <c:pt idx="72">
                  <c:v>0.15817695026873468</c:v>
                </c:pt>
                <c:pt idx="73">
                  <c:v>0.16342109779420155</c:v>
                </c:pt>
                <c:pt idx="74">
                  <c:v>0.21419105755874202</c:v>
                </c:pt>
                <c:pt idx="75">
                  <c:v>0.18930747643550383</c:v>
                </c:pt>
                <c:pt idx="76">
                  <c:v>0.22785661060375473</c:v>
                </c:pt>
                <c:pt idx="77">
                  <c:v>0.24861398693984993</c:v>
                </c:pt>
                <c:pt idx="78">
                  <c:v>0.27706793091050574</c:v>
                </c:pt>
                <c:pt idx="79">
                  <c:v>0.32733602631332337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589-424C-BF66-D3671978287F}"/>
            </c:ext>
          </c:extLst>
        </c:ser>
        <c:ser>
          <c:idx val="2"/>
          <c:order val="2"/>
          <c:tx>
            <c:strRef>
              <c:f>'MV Dist-Tax Change'!$F$4</c:f>
              <c:strCache>
                <c:ptCount val="1"/>
                <c:pt idx="0">
                  <c:v>Annual Change in Taxes Without SB542/HB231
(Right Axis)</c:v>
                </c:pt>
              </c:strCache>
            </c:strRef>
          </c:tx>
          <c:spPr>
            <a:ln w="28575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'MV Dist-Tax Change'!$C$5:$C$84</c:f>
              <c:strCache>
                <c:ptCount val="80"/>
                <c:pt idx="0">
                  <c:v>$0k-$25k</c:v>
                </c:pt>
                <c:pt idx="1">
                  <c:v>$25k-$50k</c:v>
                </c:pt>
                <c:pt idx="2">
                  <c:v>$50k-$75k</c:v>
                </c:pt>
                <c:pt idx="3">
                  <c:v>$75k-$100k</c:v>
                </c:pt>
                <c:pt idx="4">
                  <c:v>$100k-$125k</c:v>
                </c:pt>
                <c:pt idx="5">
                  <c:v>$125k-$150k</c:v>
                </c:pt>
                <c:pt idx="6">
                  <c:v>$150k-$175k</c:v>
                </c:pt>
                <c:pt idx="7">
                  <c:v>$175k-$200k</c:v>
                </c:pt>
                <c:pt idx="8">
                  <c:v>$200k-$225k</c:v>
                </c:pt>
                <c:pt idx="9">
                  <c:v>$225k-$250k</c:v>
                </c:pt>
                <c:pt idx="10">
                  <c:v>$250k-$275k</c:v>
                </c:pt>
                <c:pt idx="11">
                  <c:v>$275k-$300k</c:v>
                </c:pt>
                <c:pt idx="12">
                  <c:v>$300k-$325k</c:v>
                </c:pt>
                <c:pt idx="13">
                  <c:v>$325k-$350k</c:v>
                </c:pt>
                <c:pt idx="14">
                  <c:v>$350k-$375k</c:v>
                </c:pt>
                <c:pt idx="15">
                  <c:v>$375k-$400k</c:v>
                </c:pt>
                <c:pt idx="16">
                  <c:v>$400k-$425k</c:v>
                </c:pt>
                <c:pt idx="17">
                  <c:v>$425k-$450k</c:v>
                </c:pt>
                <c:pt idx="18">
                  <c:v>$450k-$475k</c:v>
                </c:pt>
                <c:pt idx="19">
                  <c:v>$475k-$500k</c:v>
                </c:pt>
                <c:pt idx="20">
                  <c:v>$500k-$525k</c:v>
                </c:pt>
                <c:pt idx="21">
                  <c:v>$525k-$550k</c:v>
                </c:pt>
                <c:pt idx="22">
                  <c:v>$550k-$575k</c:v>
                </c:pt>
                <c:pt idx="23">
                  <c:v>$575k-$600k</c:v>
                </c:pt>
                <c:pt idx="24">
                  <c:v>$600k-$625k</c:v>
                </c:pt>
                <c:pt idx="25">
                  <c:v>$625k-$650k</c:v>
                </c:pt>
                <c:pt idx="26">
                  <c:v>$650k-$675k</c:v>
                </c:pt>
                <c:pt idx="27">
                  <c:v>$675k-$700k</c:v>
                </c:pt>
                <c:pt idx="28">
                  <c:v>$700k-$725k</c:v>
                </c:pt>
                <c:pt idx="29">
                  <c:v>$725k-$750k</c:v>
                </c:pt>
                <c:pt idx="30">
                  <c:v>$750k-$775k</c:v>
                </c:pt>
                <c:pt idx="31">
                  <c:v>$775k-$800k</c:v>
                </c:pt>
                <c:pt idx="32">
                  <c:v>$800k-$825k</c:v>
                </c:pt>
                <c:pt idx="33">
                  <c:v>$825k-$850k</c:v>
                </c:pt>
                <c:pt idx="34">
                  <c:v>$850k-$875k</c:v>
                </c:pt>
                <c:pt idx="35">
                  <c:v>$875k-$900k</c:v>
                </c:pt>
                <c:pt idx="36">
                  <c:v>$900k-$925k</c:v>
                </c:pt>
                <c:pt idx="37">
                  <c:v>$925k-$950k</c:v>
                </c:pt>
                <c:pt idx="38">
                  <c:v>$950k-$975k</c:v>
                </c:pt>
                <c:pt idx="39">
                  <c:v>$975k-$1,000k</c:v>
                </c:pt>
                <c:pt idx="40">
                  <c:v>$1,000k-$1,025k</c:v>
                </c:pt>
                <c:pt idx="41">
                  <c:v>$1,025k-$1,050k</c:v>
                </c:pt>
                <c:pt idx="42">
                  <c:v>$1,050k-$1,075k</c:v>
                </c:pt>
                <c:pt idx="43">
                  <c:v>$1,075k-$1,100k</c:v>
                </c:pt>
                <c:pt idx="44">
                  <c:v>$1,100k-$1,125k</c:v>
                </c:pt>
                <c:pt idx="45">
                  <c:v>$1,125k-$1,150k</c:v>
                </c:pt>
                <c:pt idx="46">
                  <c:v>$1,150k-$1,175k</c:v>
                </c:pt>
                <c:pt idx="47">
                  <c:v>$1,175k-$1,200k</c:v>
                </c:pt>
                <c:pt idx="48">
                  <c:v>$1,200k-$1,225k</c:v>
                </c:pt>
                <c:pt idx="49">
                  <c:v>$1,225k-$1,250k</c:v>
                </c:pt>
                <c:pt idx="50">
                  <c:v>$1,250k-$1,275k</c:v>
                </c:pt>
                <c:pt idx="51">
                  <c:v>$1,275k-$1,300k</c:v>
                </c:pt>
                <c:pt idx="52">
                  <c:v>$1,300k-$1,325k</c:v>
                </c:pt>
                <c:pt idx="53">
                  <c:v>$1,325k-$1,350k</c:v>
                </c:pt>
                <c:pt idx="54">
                  <c:v>$1,350k-$1,375k</c:v>
                </c:pt>
                <c:pt idx="55">
                  <c:v>$1,375k-$1,400k</c:v>
                </c:pt>
                <c:pt idx="56">
                  <c:v>$1,400k-$1,425k</c:v>
                </c:pt>
                <c:pt idx="57">
                  <c:v>$1,425k-$1,450k</c:v>
                </c:pt>
                <c:pt idx="58">
                  <c:v>$1,450k-$1,475k</c:v>
                </c:pt>
                <c:pt idx="59">
                  <c:v>$1,475k-$1,500k</c:v>
                </c:pt>
                <c:pt idx="60">
                  <c:v>$1,500k-$1,525k</c:v>
                </c:pt>
                <c:pt idx="61">
                  <c:v>$1,525k-$1,550k</c:v>
                </c:pt>
                <c:pt idx="62">
                  <c:v>$1,550k-$1,575k</c:v>
                </c:pt>
                <c:pt idx="63">
                  <c:v>$1,575k-$1,600k</c:v>
                </c:pt>
                <c:pt idx="64">
                  <c:v>$1,600k-$1,625k</c:v>
                </c:pt>
                <c:pt idx="65">
                  <c:v>$1,625k-$1,650k</c:v>
                </c:pt>
                <c:pt idx="66">
                  <c:v>$1,650k-$1,675k</c:v>
                </c:pt>
                <c:pt idx="67">
                  <c:v>$1,675k-$1,700k</c:v>
                </c:pt>
                <c:pt idx="68">
                  <c:v>$1,700k-$1,725k</c:v>
                </c:pt>
                <c:pt idx="69">
                  <c:v>$1,725k-$1,750k</c:v>
                </c:pt>
                <c:pt idx="70">
                  <c:v>$1,750k-$1,775k</c:v>
                </c:pt>
                <c:pt idx="71">
                  <c:v>$1,775k-$1,800k</c:v>
                </c:pt>
                <c:pt idx="72">
                  <c:v>$1,800k-$1,825k</c:v>
                </c:pt>
                <c:pt idx="73">
                  <c:v>$1,825k-$1,850k</c:v>
                </c:pt>
                <c:pt idx="74">
                  <c:v>$1,850k-$1,875k</c:v>
                </c:pt>
                <c:pt idx="75">
                  <c:v>$1,875k-$1,900k</c:v>
                </c:pt>
                <c:pt idx="76">
                  <c:v>$1,900k-$1,925k</c:v>
                </c:pt>
                <c:pt idx="77">
                  <c:v>$1,925k-$1,950k</c:v>
                </c:pt>
                <c:pt idx="78">
                  <c:v>$1,950k-$1,975k</c:v>
                </c:pt>
                <c:pt idx="79">
                  <c:v>$1,975k-$2,000k</c:v>
                </c:pt>
              </c:strCache>
            </c:strRef>
          </c:cat>
          <c:val>
            <c:numRef>
              <c:f>'MV Dist-Tax Change'!$F$5:$F$84</c:f>
              <c:numCache>
                <c:formatCode>0.000%</c:formatCode>
                <c:ptCount val="80"/>
                <c:pt idx="0">
                  <c:v>8.3386040603616429E-2</c:v>
                </c:pt>
                <c:pt idx="1">
                  <c:v>0.12204369726226361</c:v>
                </c:pt>
                <c:pt idx="2">
                  <c:v>0.14362167170504236</c:v>
                </c:pt>
                <c:pt idx="3">
                  <c:v>0.1345048742277879</c:v>
                </c:pt>
                <c:pt idx="4">
                  <c:v>0.13077985181454921</c:v>
                </c:pt>
                <c:pt idx="5">
                  <c:v>0.13306643003039542</c:v>
                </c:pt>
                <c:pt idx="6">
                  <c:v>0.12688419029974018</c:v>
                </c:pt>
                <c:pt idx="7">
                  <c:v>0.11938916228562269</c:v>
                </c:pt>
                <c:pt idx="8">
                  <c:v>0.11319142427480355</c:v>
                </c:pt>
                <c:pt idx="9">
                  <c:v>0.11505140825077387</c:v>
                </c:pt>
                <c:pt idx="10">
                  <c:v>0.10934746057518996</c:v>
                </c:pt>
                <c:pt idx="11">
                  <c:v>0.10622557389925014</c:v>
                </c:pt>
                <c:pt idx="12">
                  <c:v>8.6965410942544286E-2</c:v>
                </c:pt>
                <c:pt idx="13">
                  <c:v>7.7102130682051406E-2</c:v>
                </c:pt>
                <c:pt idx="14">
                  <c:v>7.211085824163288E-2</c:v>
                </c:pt>
                <c:pt idx="15">
                  <c:v>6.8592788828141904E-2</c:v>
                </c:pt>
                <c:pt idx="16">
                  <c:v>6.7139922673270624E-2</c:v>
                </c:pt>
                <c:pt idx="17">
                  <c:v>6.8385276220049307E-2</c:v>
                </c:pt>
                <c:pt idx="18">
                  <c:v>7.3132860319993442E-2</c:v>
                </c:pt>
                <c:pt idx="19">
                  <c:v>7.3554212821933418E-2</c:v>
                </c:pt>
                <c:pt idx="20">
                  <c:v>7.5773374806154981E-2</c:v>
                </c:pt>
                <c:pt idx="21">
                  <c:v>8.0685126046911027E-2</c:v>
                </c:pt>
                <c:pt idx="22">
                  <c:v>8.4065567075360725E-2</c:v>
                </c:pt>
                <c:pt idx="23">
                  <c:v>8.5764664064460483E-2</c:v>
                </c:pt>
                <c:pt idx="24">
                  <c:v>8.2955157165087501E-2</c:v>
                </c:pt>
                <c:pt idx="25">
                  <c:v>8.4313510287145954E-2</c:v>
                </c:pt>
                <c:pt idx="26">
                  <c:v>8.0985604715520521E-2</c:v>
                </c:pt>
                <c:pt idx="27">
                  <c:v>8.0398771355950416E-2</c:v>
                </c:pt>
                <c:pt idx="28">
                  <c:v>8.3879238782596177E-2</c:v>
                </c:pt>
                <c:pt idx="29">
                  <c:v>8.9675977076084989E-2</c:v>
                </c:pt>
                <c:pt idx="30">
                  <c:v>8.5916273072787153E-2</c:v>
                </c:pt>
                <c:pt idx="31">
                  <c:v>9.0493997609982779E-2</c:v>
                </c:pt>
                <c:pt idx="32">
                  <c:v>8.7807564302667007E-2</c:v>
                </c:pt>
                <c:pt idx="33">
                  <c:v>9.3702739674128455E-2</c:v>
                </c:pt>
                <c:pt idx="34">
                  <c:v>9.3248775236657311E-2</c:v>
                </c:pt>
                <c:pt idx="35">
                  <c:v>0.10093138993200768</c:v>
                </c:pt>
                <c:pt idx="36">
                  <c:v>9.1974314907619981E-2</c:v>
                </c:pt>
                <c:pt idx="37">
                  <c:v>9.2717090886307085E-2</c:v>
                </c:pt>
                <c:pt idx="38">
                  <c:v>9.8847147301402982E-2</c:v>
                </c:pt>
                <c:pt idx="39">
                  <c:v>0.10441248582267404</c:v>
                </c:pt>
                <c:pt idx="40">
                  <c:v>0.10703633731491391</c:v>
                </c:pt>
                <c:pt idx="41">
                  <c:v>0.10440295261366006</c:v>
                </c:pt>
                <c:pt idx="42">
                  <c:v>0.113101781519103</c:v>
                </c:pt>
                <c:pt idx="43">
                  <c:v>0.10430151735098114</c:v>
                </c:pt>
                <c:pt idx="44">
                  <c:v>0.11929545900440419</c:v>
                </c:pt>
                <c:pt idx="45">
                  <c:v>0.11102448693152467</c:v>
                </c:pt>
                <c:pt idx="46">
                  <c:v>0.10239303198604399</c:v>
                </c:pt>
                <c:pt idx="47">
                  <c:v>0.13190571767713621</c:v>
                </c:pt>
                <c:pt idx="48">
                  <c:v>0.11865414726380963</c:v>
                </c:pt>
                <c:pt idx="49">
                  <c:v>0.12509576022331237</c:v>
                </c:pt>
                <c:pt idx="50">
                  <c:v>0.12966049716005679</c:v>
                </c:pt>
                <c:pt idx="51">
                  <c:v>0.12697597602924915</c:v>
                </c:pt>
                <c:pt idx="52">
                  <c:v>0.14840936355288414</c:v>
                </c:pt>
                <c:pt idx="53">
                  <c:v>0.13899258780757529</c:v>
                </c:pt>
                <c:pt idx="54">
                  <c:v>0.13554676421933465</c:v>
                </c:pt>
                <c:pt idx="55">
                  <c:v>0.13040816073709316</c:v>
                </c:pt>
                <c:pt idx="56">
                  <c:v>0.12124773424668689</c:v>
                </c:pt>
                <c:pt idx="57">
                  <c:v>0.12716714033418097</c:v>
                </c:pt>
                <c:pt idx="58">
                  <c:v>0.13424409343672195</c:v>
                </c:pt>
                <c:pt idx="59">
                  <c:v>0.14689688607614881</c:v>
                </c:pt>
                <c:pt idx="60">
                  <c:v>0.13737213827907124</c:v>
                </c:pt>
                <c:pt idx="61">
                  <c:v>0.12802094718945622</c:v>
                </c:pt>
                <c:pt idx="62">
                  <c:v>0.15975270167037747</c:v>
                </c:pt>
                <c:pt idx="63">
                  <c:v>0.14728077839626641</c:v>
                </c:pt>
                <c:pt idx="64">
                  <c:v>0.13551522065352395</c:v>
                </c:pt>
                <c:pt idx="65">
                  <c:v>0.12439597985401185</c:v>
                </c:pt>
                <c:pt idx="66">
                  <c:v>0.12577943609226661</c:v>
                </c:pt>
                <c:pt idx="67">
                  <c:v>0.15719188882657098</c:v>
                </c:pt>
                <c:pt idx="68">
                  <c:v>0.14533511500000507</c:v>
                </c:pt>
                <c:pt idx="69">
                  <c:v>0.13343278666109848</c:v>
                </c:pt>
                <c:pt idx="70">
                  <c:v>0.12909806621161179</c:v>
                </c:pt>
                <c:pt idx="71">
                  <c:v>0.16607851503825821</c:v>
                </c:pt>
                <c:pt idx="72">
                  <c:v>0.12402876958621167</c:v>
                </c:pt>
                <c:pt idx="73">
                  <c:v>0.14698684706687937</c:v>
                </c:pt>
                <c:pt idx="74">
                  <c:v>0.15226923878226795</c:v>
                </c:pt>
                <c:pt idx="75">
                  <c:v>0.1294971235275606</c:v>
                </c:pt>
                <c:pt idx="76">
                  <c:v>0.15702043149564948</c:v>
                </c:pt>
                <c:pt idx="77">
                  <c:v>0.15096883229959501</c:v>
                </c:pt>
                <c:pt idx="78">
                  <c:v>0.16675606838548584</c:v>
                </c:pt>
                <c:pt idx="79">
                  <c:v>0.20619366080566004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589-424C-BF66-D3671978287F}"/>
            </c:ext>
          </c:extLst>
        </c:ser>
        <c:ser>
          <c:idx val="3"/>
          <c:order val="3"/>
          <c:tx>
            <c:strRef>
              <c:f>'MV Dist-Tax Change'!$G$4</c:f>
              <c:strCache>
                <c:ptCount val="1"/>
              </c:strCache>
            </c:strRef>
          </c:tx>
          <c:spPr>
            <a:ln w="28575" cap="rnd" cmpd="tri">
              <a:solidFill>
                <a:schemeClr val="bg1">
                  <a:lumMod val="50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'MV Dist-Tax Change'!$C$5:$C$84</c:f>
              <c:strCache>
                <c:ptCount val="80"/>
                <c:pt idx="0">
                  <c:v>$0k-$25k</c:v>
                </c:pt>
                <c:pt idx="1">
                  <c:v>$25k-$50k</c:v>
                </c:pt>
                <c:pt idx="2">
                  <c:v>$50k-$75k</c:v>
                </c:pt>
                <c:pt idx="3">
                  <c:v>$75k-$100k</c:v>
                </c:pt>
                <c:pt idx="4">
                  <c:v>$100k-$125k</c:v>
                </c:pt>
                <c:pt idx="5">
                  <c:v>$125k-$150k</c:v>
                </c:pt>
                <c:pt idx="6">
                  <c:v>$150k-$175k</c:v>
                </c:pt>
                <c:pt idx="7">
                  <c:v>$175k-$200k</c:v>
                </c:pt>
                <c:pt idx="8">
                  <c:v>$200k-$225k</c:v>
                </c:pt>
                <c:pt idx="9">
                  <c:v>$225k-$250k</c:v>
                </c:pt>
                <c:pt idx="10">
                  <c:v>$250k-$275k</c:v>
                </c:pt>
                <c:pt idx="11">
                  <c:v>$275k-$300k</c:v>
                </c:pt>
                <c:pt idx="12">
                  <c:v>$300k-$325k</c:v>
                </c:pt>
                <c:pt idx="13">
                  <c:v>$325k-$350k</c:v>
                </c:pt>
                <c:pt idx="14">
                  <c:v>$350k-$375k</c:v>
                </c:pt>
                <c:pt idx="15">
                  <c:v>$375k-$400k</c:v>
                </c:pt>
                <c:pt idx="16">
                  <c:v>$400k-$425k</c:v>
                </c:pt>
                <c:pt idx="17">
                  <c:v>$425k-$450k</c:v>
                </c:pt>
                <c:pt idx="18">
                  <c:v>$450k-$475k</c:v>
                </c:pt>
                <c:pt idx="19">
                  <c:v>$475k-$500k</c:v>
                </c:pt>
                <c:pt idx="20">
                  <c:v>$500k-$525k</c:v>
                </c:pt>
                <c:pt idx="21">
                  <c:v>$525k-$550k</c:v>
                </c:pt>
                <c:pt idx="22">
                  <c:v>$550k-$575k</c:v>
                </c:pt>
                <c:pt idx="23">
                  <c:v>$575k-$600k</c:v>
                </c:pt>
                <c:pt idx="24">
                  <c:v>$600k-$625k</c:v>
                </c:pt>
                <c:pt idx="25">
                  <c:v>$625k-$650k</c:v>
                </c:pt>
                <c:pt idx="26">
                  <c:v>$650k-$675k</c:v>
                </c:pt>
                <c:pt idx="27">
                  <c:v>$675k-$700k</c:v>
                </c:pt>
                <c:pt idx="28">
                  <c:v>$700k-$725k</c:v>
                </c:pt>
                <c:pt idx="29">
                  <c:v>$725k-$750k</c:v>
                </c:pt>
                <c:pt idx="30">
                  <c:v>$750k-$775k</c:v>
                </c:pt>
                <c:pt idx="31">
                  <c:v>$775k-$800k</c:v>
                </c:pt>
                <c:pt idx="32">
                  <c:v>$800k-$825k</c:v>
                </c:pt>
                <c:pt idx="33">
                  <c:v>$825k-$850k</c:v>
                </c:pt>
                <c:pt idx="34">
                  <c:v>$850k-$875k</c:v>
                </c:pt>
                <c:pt idx="35">
                  <c:v>$875k-$900k</c:v>
                </c:pt>
                <c:pt idx="36">
                  <c:v>$900k-$925k</c:v>
                </c:pt>
                <c:pt idx="37">
                  <c:v>$925k-$950k</c:v>
                </c:pt>
                <c:pt idx="38">
                  <c:v>$950k-$975k</c:v>
                </c:pt>
                <c:pt idx="39">
                  <c:v>$975k-$1,000k</c:v>
                </c:pt>
                <c:pt idx="40">
                  <c:v>$1,000k-$1,025k</c:v>
                </c:pt>
                <c:pt idx="41">
                  <c:v>$1,025k-$1,050k</c:v>
                </c:pt>
                <c:pt idx="42">
                  <c:v>$1,050k-$1,075k</c:v>
                </c:pt>
                <c:pt idx="43">
                  <c:v>$1,075k-$1,100k</c:v>
                </c:pt>
                <c:pt idx="44">
                  <c:v>$1,100k-$1,125k</c:v>
                </c:pt>
                <c:pt idx="45">
                  <c:v>$1,125k-$1,150k</c:v>
                </c:pt>
                <c:pt idx="46">
                  <c:v>$1,150k-$1,175k</c:v>
                </c:pt>
                <c:pt idx="47">
                  <c:v>$1,175k-$1,200k</c:v>
                </c:pt>
                <c:pt idx="48">
                  <c:v>$1,200k-$1,225k</c:v>
                </c:pt>
                <c:pt idx="49">
                  <c:v>$1,225k-$1,250k</c:v>
                </c:pt>
                <c:pt idx="50">
                  <c:v>$1,250k-$1,275k</c:v>
                </c:pt>
                <c:pt idx="51">
                  <c:v>$1,275k-$1,300k</c:v>
                </c:pt>
                <c:pt idx="52">
                  <c:v>$1,300k-$1,325k</c:v>
                </c:pt>
                <c:pt idx="53">
                  <c:v>$1,325k-$1,350k</c:v>
                </c:pt>
                <c:pt idx="54">
                  <c:v>$1,350k-$1,375k</c:v>
                </c:pt>
                <c:pt idx="55">
                  <c:v>$1,375k-$1,400k</c:v>
                </c:pt>
                <c:pt idx="56">
                  <c:v>$1,400k-$1,425k</c:v>
                </c:pt>
                <c:pt idx="57">
                  <c:v>$1,425k-$1,450k</c:v>
                </c:pt>
                <c:pt idx="58">
                  <c:v>$1,450k-$1,475k</c:v>
                </c:pt>
                <c:pt idx="59">
                  <c:v>$1,475k-$1,500k</c:v>
                </c:pt>
                <c:pt idx="60">
                  <c:v>$1,500k-$1,525k</c:v>
                </c:pt>
                <c:pt idx="61">
                  <c:v>$1,525k-$1,550k</c:v>
                </c:pt>
                <c:pt idx="62">
                  <c:v>$1,550k-$1,575k</c:v>
                </c:pt>
                <c:pt idx="63">
                  <c:v>$1,575k-$1,600k</c:v>
                </c:pt>
                <c:pt idx="64">
                  <c:v>$1,600k-$1,625k</c:v>
                </c:pt>
                <c:pt idx="65">
                  <c:v>$1,625k-$1,650k</c:v>
                </c:pt>
                <c:pt idx="66">
                  <c:v>$1,650k-$1,675k</c:v>
                </c:pt>
                <c:pt idx="67">
                  <c:v>$1,675k-$1,700k</c:v>
                </c:pt>
                <c:pt idx="68">
                  <c:v>$1,700k-$1,725k</c:v>
                </c:pt>
                <c:pt idx="69">
                  <c:v>$1,725k-$1,750k</c:v>
                </c:pt>
                <c:pt idx="70">
                  <c:v>$1,750k-$1,775k</c:v>
                </c:pt>
                <c:pt idx="71">
                  <c:v>$1,775k-$1,800k</c:v>
                </c:pt>
                <c:pt idx="72">
                  <c:v>$1,800k-$1,825k</c:v>
                </c:pt>
                <c:pt idx="73">
                  <c:v>$1,825k-$1,850k</c:v>
                </c:pt>
                <c:pt idx="74">
                  <c:v>$1,850k-$1,875k</c:v>
                </c:pt>
                <c:pt idx="75">
                  <c:v>$1,875k-$1,900k</c:v>
                </c:pt>
                <c:pt idx="76">
                  <c:v>$1,900k-$1,925k</c:v>
                </c:pt>
                <c:pt idx="77">
                  <c:v>$1,925k-$1,950k</c:v>
                </c:pt>
                <c:pt idx="78">
                  <c:v>$1,950k-$1,975k</c:v>
                </c:pt>
                <c:pt idx="79">
                  <c:v>$1,975k-$2,000k</c:v>
                </c:pt>
              </c:strCache>
            </c:strRef>
          </c:cat>
          <c:val>
            <c:numRef>
              <c:f>'MV Dist-Tax Change'!$G$5:$G$84</c:f>
              <c:numCache>
                <c:formatCode>0.000%</c:formatCode>
                <c:ptCount val="8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589-424C-BF66-D367197828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9586191"/>
        <c:axId val="1189585231"/>
      </c:lineChart>
      <c:catAx>
        <c:axId val="1874152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408047"/>
        <c:crosses val="autoZero"/>
        <c:auto val="1"/>
        <c:lblAlgn val="ctr"/>
        <c:lblOffset val="100"/>
        <c:noMultiLvlLbl val="0"/>
      </c:catAx>
      <c:valAx>
        <c:axId val="187408047"/>
        <c:scaling>
          <c:orientation val="minMax"/>
          <c:max val="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415247"/>
        <c:crosses val="autoZero"/>
        <c:crossBetween val="between"/>
      </c:valAx>
      <c:valAx>
        <c:axId val="1189585231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9586191"/>
        <c:crosses val="max"/>
        <c:crossBetween val="between"/>
      </c:valAx>
      <c:catAx>
        <c:axId val="118958619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89585231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tx1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span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/>
              <a:t>Tax Year 2025</a:t>
            </a:r>
          </a:p>
        </c:rich>
      </c:tx>
      <c:overlay val="1"/>
      <c:spPr>
        <a:solidFill>
          <a:schemeClr val="bg1"/>
        </a:solidFill>
        <a:ln w="25400"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'Graphs-Com'!$B$2</c:f>
              <c:strCache>
                <c:ptCount val="1"/>
                <c:pt idx="0">
                  <c:v>Without SB542/HB231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'Graphs-Com'!$A$3:$A$66</c:f>
              <c:numCache>
                <c:formatCode>"$"#,##0</c:formatCode>
                <c:ptCount val="64"/>
                <c:pt idx="0">
                  <c:v>0</c:v>
                </c:pt>
                <c:pt idx="1">
                  <c:v>50000</c:v>
                </c:pt>
                <c:pt idx="2">
                  <c:v>100000</c:v>
                </c:pt>
                <c:pt idx="3">
                  <c:v>150000</c:v>
                </c:pt>
                <c:pt idx="4">
                  <c:v>200000</c:v>
                </c:pt>
                <c:pt idx="5">
                  <c:v>250000</c:v>
                </c:pt>
                <c:pt idx="6">
                  <c:v>300000</c:v>
                </c:pt>
                <c:pt idx="7">
                  <c:v>350000</c:v>
                </c:pt>
                <c:pt idx="8">
                  <c:v>400000</c:v>
                </c:pt>
                <c:pt idx="9">
                  <c:v>450000</c:v>
                </c:pt>
                <c:pt idx="10">
                  <c:v>500000</c:v>
                </c:pt>
                <c:pt idx="11">
                  <c:v>550000</c:v>
                </c:pt>
                <c:pt idx="12">
                  <c:v>600000</c:v>
                </c:pt>
                <c:pt idx="13">
                  <c:v>650000</c:v>
                </c:pt>
                <c:pt idx="14">
                  <c:v>700000</c:v>
                </c:pt>
                <c:pt idx="15">
                  <c:v>750000</c:v>
                </c:pt>
                <c:pt idx="16">
                  <c:v>800000</c:v>
                </c:pt>
                <c:pt idx="17">
                  <c:v>850000</c:v>
                </c:pt>
                <c:pt idx="18">
                  <c:v>900000</c:v>
                </c:pt>
                <c:pt idx="19">
                  <c:v>950000</c:v>
                </c:pt>
                <c:pt idx="20">
                  <c:v>1000000</c:v>
                </c:pt>
                <c:pt idx="21">
                  <c:v>1050000</c:v>
                </c:pt>
                <c:pt idx="22">
                  <c:v>1100000</c:v>
                </c:pt>
                <c:pt idx="23">
                  <c:v>1150000</c:v>
                </c:pt>
                <c:pt idx="24">
                  <c:v>1200000</c:v>
                </c:pt>
                <c:pt idx="25">
                  <c:v>1250000</c:v>
                </c:pt>
                <c:pt idx="26">
                  <c:v>1300000</c:v>
                </c:pt>
                <c:pt idx="27">
                  <c:v>1350000</c:v>
                </c:pt>
                <c:pt idx="28">
                  <c:v>1400000</c:v>
                </c:pt>
                <c:pt idx="29">
                  <c:v>1450000</c:v>
                </c:pt>
                <c:pt idx="30">
                  <c:v>1500000</c:v>
                </c:pt>
                <c:pt idx="31">
                  <c:v>1550000</c:v>
                </c:pt>
                <c:pt idx="32">
                  <c:v>1600000</c:v>
                </c:pt>
                <c:pt idx="33">
                  <c:v>1650000</c:v>
                </c:pt>
                <c:pt idx="34">
                  <c:v>1700000</c:v>
                </c:pt>
                <c:pt idx="35">
                  <c:v>1750000</c:v>
                </c:pt>
                <c:pt idx="36">
                  <c:v>1800000</c:v>
                </c:pt>
                <c:pt idx="37">
                  <c:v>1850000</c:v>
                </c:pt>
                <c:pt idx="38">
                  <c:v>1900000</c:v>
                </c:pt>
                <c:pt idx="39">
                  <c:v>1950000</c:v>
                </c:pt>
                <c:pt idx="40">
                  <c:v>2000000</c:v>
                </c:pt>
                <c:pt idx="41">
                  <c:v>2050000</c:v>
                </c:pt>
                <c:pt idx="42">
                  <c:v>2100000</c:v>
                </c:pt>
                <c:pt idx="43">
                  <c:v>2150000</c:v>
                </c:pt>
                <c:pt idx="44">
                  <c:v>2200000</c:v>
                </c:pt>
                <c:pt idx="45">
                  <c:v>2250000</c:v>
                </c:pt>
                <c:pt idx="46">
                  <c:v>2300000</c:v>
                </c:pt>
                <c:pt idx="47">
                  <c:v>2350000</c:v>
                </c:pt>
                <c:pt idx="48">
                  <c:v>2400000</c:v>
                </c:pt>
                <c:pt idx="49">
                  <c:v>2450000</c:v>
                </c:pt>
                <c:pt idx="50">
                  <c:v>2500000</c:v>
                </c:pt>
                <c:pt idx="51">
                  <c:v>2550000</c:v>
                </c:pt>
                <c:pt idx="52">
                  <c:v>2600000</c:v>
                </c:pt>
                <c:pt idx="53">
                  <c:v>2650000</c:v>
                </c:pt>
                <c:pt idx="54">
                  <c:v>2700000</c:v>
                </c:pt>
                <c:pt idx="55">
                  <c:v>2750000</c:v>
                </c:pt>
                <c:pt idx="56">
                  <c:v>2800000</c:v>
                </c:pt>
                <c:pt idx="57">
                  <c:v>2850000</c:v>
                </c:pt>
                <c:pt idx="58">
                  <c:v>2900000</c:v>
                </c:pt>
                <c:pt idx="59">
                  <c:v>2950000</c:v>
                </c:pt>
                <c:pt idx="60">
                  <c:v>3000000</c:v>
                </c:pt>
                <c:pt idx="61">
                  <c:v>3050000</c:v>
                </c:pt>
                <c:pt idx="62">
                  <c:v>3100000</c:v>
                </c:pt>
                <c:pt idx="63">
                  <c:v>3150000</c:v>
                </c:pt>
              </c:numCache>
            </c:numRef>
          </c:xVal>
          <c:yVal>
            <c:numRef>
              <c:f>'Graphs-Com'!$B$3:$B$66</c:f>
              <c:numCache>
                <c:formatCode>"$"#,##0</c:formatCode>
                <c:ptCount val="64"/>
                <c:pt idx="0">
                  <c:v>0</c:v>
                </c:pt>
                <c:pt idx="1">
                  <c:v>945</c:v>
                </c:pt>
                <c:pt idx="2">
                  <c:v>1890</c:v>
                </c:pt>
                <c:pt idx="3">
                  <c:v>2835</c:v>
                </c:pt>
                <c:pt idx="4">
                  <c:v>3780</c:v>
                </c:pt>
                <c:pt idx="5">
                  <c:v>4725</c:v>
                </c:pt>
                <c:pt idx="6">
                  <c:v>5670</c:v>
                </c:pt>
                <c:pt idx="7">
                  <c:v>6615</c:v>
                </c:pt>
                <c:pt idx="8">
                  <c:v>7560</c:v>
                </c:pt>
                <c:pt idx="9">
                  <c:v>8505</c:v>
                </c:pt>
                <c:pt idx="10">
                  <c:v>9450</c:v>
                </c:pt>
                <c:pt idx="11">
                  <c:v>10395</c:v>
                </c:pt>
                <c:pt idx="12">
                  <c:v>11340</c:v>
                </c:pt>
                <c:pt idx="13">
                  <c:v>12285</c:v>
                </c:pt>
                <c:pt idx="14">
                  <c:v>13230</c:v>
                </c:pt>
                <c:pt idx="15">
                  <c:v>14175</c:v>
                </c:pt>
                <c:pt idx="16">
                  <c:v>15120</c:v>
                </c:pt>
                <c:pt idx="17">
                  <c:v>16065</c:v>
                </c:pt>
                <c:pt idx="18">
                  <c:v>17010</c:v>
                </c:pt>
                <c:pt idx="19">
                  <c:v>17955</c:v>
                </c:pt>
                <c:pt idx="20">
                  <c:v>18900</c:v>
                </c:pt>
                <c:pt idx="21">
                  <c:v>19845</c:v>
                </c:pt>
                <c:pt idx="22">
                  <c:v>20790</c:v>
                </c:pt>
                <c:pt idx="23">
                  <c:v>21735</c:v>
                </c:pt>
                <c:pt idx="24">
                  <c:v>22680</c:v>
                </c:pt>
                <c:pt idx="25">
                  <c:v>23625</c:v>
                </c:pt>
                <c:pt idx="26">
                  <c:v>24570</c:v>
                </c:pt>
                <c:pt idx="27">
                  <c:v>25515</c:v>
                </c:pt>
                <c:pt idx="28">
                  <c:v>26460</c:v>
                </c:pt>
                <c:pt idx="29">
                  <c:v>27405</c:v>
                </c:pt>
                <c:pt idx="30">
                  <c:v>28350</c:v>
                </c:pt>
                <c:pt idx="31">
                  <c:v>29295</c:v>
                </c:pt>
                <c:pt idx="32">
                  <c:v>30240</c:v>
                </c:pt>
                <c:pt idx="33">
                  <c:v>31185</c:v>
                </c:pt>
                <c:pt idx="34">
                  <c:v>32130</c:v>
                </c:pt>
                <c:pt idx="35">
                  <c:v>33075</c:v>
                </c:pt>
                <c:pt idx="36">
                  <c:v>34020</c:v>
                </c:pt>
                <c:pt idx="37">
                  <c:v>34965</c:v>
                </c:pt>
                <c:pt idx="38">
                  <c:v>35910</c:v>
                </c:pt>
                <c:pt idx="39">
                  <c:v>36855</c:v>
                </c:pt>
                <c:pt idx="40">
                  <c:v>37800</c:v>
                </c:pt>
                <c:pt idx="41">
                  <c:v>38745</c:v>
                </c:pt>
                <c:pt idx="42">
                  <c:v>39690</c:v>
                </c:pt>
                <c:pt idx="43">
                  <c:v>40635</c:v>
                </c:pt>
                <c:pt idx="44">
                  <c:v>41580</c:v>
                </c:pt>
                <c:pt idx="45">
                  <c:v>42525</c:v>
                </c:pt>
                <c:pt idx="46">
                  <c:v>43470</c:v>
                </c:pt>
                <c:pt idx="47">
                  <c:v>44415</c:v>
                </c:pt>
                <c:pt idx="48">
                  <c:v>45360</c:v>
                </c:pt>
                <c:pt idx="49">
                  <c:v>46305</c:v>
                </c:pt>
                <c:pt idx="50">
                  <c:v>47250</c:v>
                </c:pt>
                <c:pt idx="51">
                  <c:v>48195</c:v>
                </c:pt>
                <c:pt idx="52">
                  <c:v>49140</c:v>
                </c:pt>
                <c:pt idx="53">
                  <c:v>50085</c:v>
                </c:pt>
                <c:pt idx="54">
                  <c:v>51030</c:v>
                </c:pt>
                <c:pt idx="55">
                  <c:v>51975</c:v>
                </c:pt>
                <c:pt idx="56">
                  <c:v>52920</c:v>
                </c:pt>
                <c:pt idx="57">
                  <c:v>53865</c:v>
                </c:pt>
                <c:pt idx="58">
                  <c:v>54810</c:v>
                </c:pt>
                <c:pt idx="59">
                  <c:v>55755</c:v>
                </c:pt>
                <c:pt idx="60">
                  <c:v>56700</c:v>
                </c:pt>
                <c:pt idx="61">
                  <c:v>57645</c:v>
                </c:pt>
                <c:pt idx="62">
                  <c:v>58590</c:v>
                </c:pt>
                <c:pt idx="63">
                  <c:v>59535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5F5-4B3F-8397-466030394163}"/>
            </c:ext>
          </c:extLst>
        </c:ser>
        <c:ser>
          <c:idx val="1"/>
          <c:order val="1"/>
          <c:tx>
            <c:strRef>
              <c:f>'Graphs-Com'!$C$2</c:f>
              <c:strCache>
                <c:ptCount val="1"/>
                <c:pt idx="0">
                  <c:v>With SB542/HB231 (TY 25)</c:v>
                </c:pt>
              </c:strCache>
            </c:strRef>
          </c:tx>
          <c:spPr>
            <a:ln w="19050" cap="rnd" cmpd="sng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'Graphs-Com'!$A$3:$A$66</c:f>
              <c:numCache>
                <c:formatCode>"$"#,##0</c:formatCode>
                <c:ptCount val="64"/>
                <c:pt idx="0">
                  <c:v>0</c:v>
                </c:pt>
                <c:pt idx="1">
                  <c:v>50000</c:v>
                </c:pt>
                <c:pt idx="2">
                  <c:v>100000</c:v>
                </c:pt>
                <c:pt idx="3">
                  <c:v>150000</c:v>
                </c:pt>
                <c:pt idx="4">
                  <c:v>200000</c:v>
                </c:pt>
                <c:pt idx="5">
                  <c:v>250000</c:v>
                </c:pt>
                <c:pt idx="6">
                  <c:v>300000</c:v>
                </c:pt>
                <c:pt idx="7">
                  <c:v>350000</c:v>
                </c:pt>
                <c:pt idx="8">
                  <c:v>400000</c:v>
                </c:pt>
                <c:pt idx="9">
                  <c:v>450000</c:v>
                </c:pt>
                <c:pt idx="10">
                  <c:v>500000</c:v>
                </c:pt>
                <c:pt idx="11">
                  <c:v>550000</c:v>
                </c:pt>
                <c:pt idx="12">
                  <c:v>600000</c:v>
                </c:pt>
                <c:pt idx="13">
                  <c:v>650000</c:v>
                </c:pt>
                <c:pt idx="14">
                  <c:v>700000</c:v>
                </c:pt>
                <c:pt idx="15">
                  <c:v>750000</c:v>
                </c:pt>
                <c:pt idx="16">
                  <c:v>800000</c:v>
                </c:pt>
                <c:pt idx="17">
                  <c:v>850000</c:v>
                </c:pt>
                <c:pt idx="18">
                  <c:v>900000</c:v>
                </c:pt>
                <c:pt idx="19">
                  <c:v>950000</c:v>
                </c:pt>
                <c:pt idx="20">
                  <c:v>1000000</c:v>
                </c:pt>
                <c:pt idx="21">
                  <c:v>1050000</c:v>
                </c:pt>
                <c:pt idx="22">
                  <c:v>1100000</c:v>
                </c:pt>
                <c:pt idx="23">
                  <c:v>1150000</c:v>
                </c:pt>
                <c:pt idx="24">
                  <c:v>1200000</c:v>
                </c:pt>
                <c:pt idx="25">
                  <c:v>1250000</c:v>
                </c:pt>
                <c:pt idx="26">
                  <c:v>1300000</c:v>
                </c:pt>
                <c:pt idx="27">
                  <c:v>1350000</c:v>
                </c:pt>
                <c:pt idx="28">
                  <c:v>1400000</c:v>
                </c:pt>
                <c:pt idx="29">
                  <c:v>1450000</c:v>
                </c:pt>
                <c:pt idx="30">
                  <c:v>1500000</c:v>
                </c:pt>
                <c:pt idx="31">
                  <c:v>1550000</c:v>
                </c:pt>
                <c:pt idx="32">
                  <c:v>1600000</c:v>
                </c:pt>
                <c:pt idx="33">
                  <c:v>1650000</c:v>
                </c:pt>
                <c:pt idx="34">
                  <c:v>1700000</c:v>
                </c:pt>
                <c:pt idx="35">
                  <c:v>1750000</c:v>
                </c:pt>
                <c:pt idx="36">
                  <c:v>1800000</c:v>
                </c:pt>
                <c:pt idx="37">
                  <c:v>1850000</c:v>
                </c:pt>
                <c:pt idx="38">
                  <c:v>1900000</c:v>
                </c:pt>
                <c:pt idx="39">
                  <c:v>1950000</c:v>
                </c:pt>
                <c:pt idx="40">
                  <c:v>2000000</c:v>
                </c:pt>
                <c:pt idx="41">
                  <c:v>2050000</c:v>
                </c:pt>
                <c:pt idx="42">
                  <c:v>2100000</c:v>
                </c:pt>
                <c:pt idx="43">
                  <c:v>2150000</c:v>
                </c:pt>
                <c:pt idx="44">
                  <c:v>2200000</c:v>
                </c:pt>
                <c:pt idx="45">
                  <c:v>2250000</c:v>
                </c:pt>
                <c:pt idx="46">
                  <c:v>2300000</c:v>
                </c:pt>
                <c:pt idx="47">
                  <c:v>2350000</c:v>
                </c:pt>
                <c:pt idx="48">
                  <c:v>2400000</c:v>
                </c:pt>
                <c:pt idx="49">
                  <c:v>2450000</c:v>
                </c:pt>
                <c:pt idx="50">
                  <c:v>2500000</c:v>
                </c:pt>
                <c:pt idx="51">
                  <c:v>2550000</c:v>
                </c:pt>
                <c:pt idx="52">
                  <c:v>2600000</c:v>
                </c:pt>
                <c:pt idx="53">
                  <c:v>2650000</c:v>
                </c:pt>
                <c:pt idx="54">
                  <c:v>2700000</c:v>
                </c:pt>
                <c:pt idx="55">
                  <c:v>2750000</c:v>
                </c:pt>
                <c:pt idx="56">
                  <c:v>2800000</c:v>
                </c:pt>
                <c:pt idx="57">
                  <c:v>2850000</c:v>
                </c:pt>
                <c:pt idx="58">
                  <c:v>2900000</c:v>
                </c:pt>
                <c:pt idx="59">
                  <c:v>2950000</c:v>
                </c:pt>
                <c:pt idx="60">
                  <c:v>3000000</c:v>
                </c:pt>
                <c:pt idx="61">
                  <c:v>3050000</c:v>
                </c:pt>
                <c:pt idx="62">
                  <c:v>3100000</c:v>
                </c:pt>
                <c:pt idx="63">
                  <c:v>3150000</c:v>
                </c:pt>
              </c:numCache>
            </c:numRef>
          </c:xVal>
          <c:yVal>
            <c:numRef>
              <c:f>'Graphs-Com'!$C$3:$C$66</c:f>
              <c:numCache>
                <c:formatCode>"$"#,##0</c:formatCode>
                <c:ptCount val="64"/>
                <c:pt idx="0">
                  <c:v>0</c:v>
                </c:pt>
                <c:pt idx="1">
                  <c:v>700</c:v>
                </c:pt>
                <c:pt idx="2">
                  <c:v>1400</c:v>
                </c:pt>
                <c:pt idx="3">
                  <c:v>2100</c:v>
                </c:pt>
                <c:pt idx="4">
                  <c:v>2800</c:v>
                </c:pt>
                <c:pt idx="5">
                  <c:v>3500</c:v>
                </c:pt>
                <c:pt idx="6">
                  <c:v>4200</c:v>
                </c:pt>
                <c:pt idx="7">
                  <c:v>4900</c:v>
                </c:pt>
                <c:pt idx="8">
                  <c:v>5600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C5F5-4B3F-8397-466030394163}"/>
            </c:ext>
          </c:extLst>
        </c:ser>
        <c:ser>
          <c:idx val="2"/>
          <c:order val="2"/>
          <c:tx>
            <c:strRef>
              <c:f>'Graphs-Com'!$D$2</c:f>
              <c:strCache>
                <c:ptCount val="1"/>
              </c:strCache>
            </c:strRef>
          </c:tx>
          <c:spPr>
            <a:ln w="19050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'Graphs-Com'!$A$3:$A$66</c:f>
              <c:numCache>
                <c:formatCode>"$"#,##0</c:formatCode>
                <c:ptCount val="64"/>
                <c:pt idx="0">
                  <c:v>0</c:v>
                </c:pt>
                <c:pt idx="1">
                  <c:v>50000</c:v>
                </c:pt>
                <c:pt idx="2">
                  <c:v>100000</c:v>
                </c:pt>
                <c:pt idx="3">
                  <c:v>150000</c:v>
                </c:pt>
                <c:pt idx="4">
                  <c:v>200000</c:v>
                </c:pt>
                <c:pt idx="5">
                  <c:v>250000</c:v>
                </c:pt>
                <c:pt idx="6">
                  <c:v>300000</c:v>
                </c:pt>
                <c:pt idx="7">
                  <c:v>350000</c:v>
                </c:pt>
                <c:pt idx="8">
                  <c:v>400000</c:v>
                </c:pt>
                <c:pt idx="9">
                  <c:v>450000</c:v>
                </c:pt>
                <c:pt idx="10">
                  <c:v>500000</c:v>
                </c:pt>
                <c:pt idx="11">
                  <c:v>550000</c:v>
                </c:pt>
                <c:pt idx="12">
                  <c:v>600000</c:v>
                </c:pt>
                <c:pt idx="13">
                  <c:v>650000</c:v>
                </c:pt>
                <c:pt idx="14">
                  <c:v>700000</c:v>
                </c:pt>
                <c:pt idx="15">
                  <c:v>750000</c:v>
                </c:pt>
                <c:pt idx="16">
                  <c:v>800000</c:v>
                </c:pt>
                <c:pt idx="17">
                  <c:v>850000</c:v>
                </c:pt>
                <c:pt idx="18">
                  <c:v>900000</c:v>
                </c:pt>
                <c:pt idx="19">
                  <c:v>950000</c:v>
                </c:pt>
                <c:pt idx="20">
                  <c:v>1000000</c:v>
                </c:pt>
                <c:pt idx="21">
                  <c:v>1050000</c:v>
                </c:pt>
                <c:pt idx="22">
                  <c:v>1100000</c:v>
                </c:pt>
                <c:pt idx="23">
                  <c:v>1150000</c:v>
                </c:pt>
                <c:pt idx="24">
                  <c:v>1200000</c:v>
                </c:pt>
                <c:pt idx="25">
                  <c:v>1250000</c:v>
                </c:pt>
                <c:pt idx="26">
                  <c:v>1300000</c:v>
                </c:pt>
                <c:pt idx="27">
                  <c:v>1350000</c:v>
                </c:pt>
                <c:pt idx="28">
                  <c:v>1400000</c:v>
                </c:pt>
                <c:pt idx="29">
                  <c:v>1450000</c:v>
                </c:pt>
                <c:pt idx="30">
                  <c:v>1500000</c:v>
                </c:pt>
                <c:pt idx="31">
                  <c:v>1550000</c:v>
                </c:pt>
                <c:pt idx="32">
                  <c:v>1600000</c:v>
                </c:pt>
                <c:pt idx="33">
                  <c:v>1650000</c:v>
                </c:pt>
                <c:pt idx="34">
                  <c:v>1700000</c:v>
                </c:pt>
                <c:pt idx="35">
                  <c:v>1750000</c:v>
                </c:pt>
                <c:pt idx="36">
                  <c:v>1800000</c:v>
                </c:pt>
                <c:pt idx="37">
                  <c:v>1850000</c:v>
                </c:pt>
                <c:pt idx="38">
                  <c:v>1900000</c:v>
                </c:pt>
                <c:pt idx="39">
                  <c:v>1950000</c:v>
                </c:pt>
                <c:pt idx="40">
                  <c:v>2000000</c:v>
                </c:pt>
                <c:pt idx="41">
                  <c:v>2050000</c:v>
                </c:pt>
                <c:pt idx="42">
                  <c:v>2100000</c:v>
                </c:pt>
                <c:pt idx="43">
                  <c:v>2150000</c:v>
                </c:pt>
                <c:pt idx="44">
                  <c:v>2200000</c:v>
                </c:pt>
                <c:pt idx="45">
                  <c:v>2250000</c:v>
                </c:pt>
                <c:pt idx="46">
                  <c:v>2300000</c:v>
                </c:pt>
                <c:pt idx="47">
                  <c:v>2350000</c:v>
                </c:pt>
                <c:pt idx="48">
                  <c:v>2400000</c:v>
                </c:pt>
                <c:pt idx="49">
                  <c:v>2450000</c:v>
                </c:pt>
                <c:pt idx="50">
                  <c:v>2500000</c:v>
                </c:pt>
                <c:pt idx="51">
                  <c:v>2550000</c:v>
                </c:pt>
                <c:pt idx="52">
                  <c:v>2600000</c:v>
                </c:pt>
                <c:pt idx="53">
                  <c:v>2650000</c:v>
                </c:pt>
                <c:pt idx="54">
                  <c:v>2700000</c:v>
                </c:pt>
                <c:pt idx="55">
                  <c:v>2750000</c:v>
                </c:pt>
                <c:pt idx="56">
                  <c:v>2800000</c:v>
                </c:pt>
                <c:pt idx="57">
                  <c:v>2850000</c:v>
                </c:pt>
                <c:pt idx="58">
                  <c:v>2900000</c:v>
                </c:pt>
                <c:pt idx="59">
                  <c:v>2950000</c:v>
                </c:pt>
                <c:pt idx="60">
                  <c:v>3000000</c:v>
                </c:pt>
                <c:pt idx="61">
                  <c:v>3050000</c:v>
                </c:pt>
                <c:pt idx="62">
                  <c:v>3100000</c:v>
                </c:pt>
                <c:pt idx="63">
                  <c:v>3150000</c:v>
                </c:pt>
              </c:numCache>
            </c:numRef>
          </c:xVal>
          <c:yVal>
            <c:numRef>
              <c:f>'Graphs-Com'!$D$3:$D$66</c:f>
              <c:numCache>
                <c:formatCode>General</c:formatCode>
                <c:ptCount val="64"/>
                <c:pt idx="8" formatCode="&quot;$&quot;#,##0">
                  <c:v>5600</c:v>
                </c:pt>
                <c:pt idx="9" formatCode="&quot;$&quot;#,##0">
                  <c:v>6545</c:v>
                </c:pt>
                <c:pt idx="10" formatCode="&quot;$&quot;#,##0">
                  <c:v>7490</c:v>
                </c:pt>
                <c:pt idx="11" formatCode="&quot;$&quot;#,##0">
                  <c:v>8435</c:v>
                </c:pt>
                <c:pt idx="12" formatCode="&quot;$&quot;#,##0">
                  <c:v>9380</c:v>
                </c:pt>
                <c:pt idx="13" formatCode="&quot;$&quot;#,##0">
                  <c:v>10325</c:v>
                </c:pt>
                <c:pt idx="14" formatCode="&quot;$&quot;#,##0">
                  <c:v>11270</c:v>
                </c:pt>
                <c:pt idx="15" formatCode="&quot;$&quot;#,##0">
                  <c:v>12215</c:v>
                </c:pt>
                <c:pt idx="16" formatCode="&quot;$&quot;#,##0">
                  <c:v>13160</c:v>
                </c:pt>
                <c:pt idx="17" formatCode="&quot;$&quot;#,##0">
                  <c:v>14105</c:v>
                </c:pt>
                <c:pt idx="18" formatCode="&quot;$&quot;#,##0">
                  <c:v>15050</c:v>
                </c:pt>
                <c:pt idx="19" formatCode="&quot;$&quot;#,##0">
                  <c:v>15995</c:v>
                </c:pt>
                <c:pt idx="20" formatCode="&quot;$&quot;#,##0">
                  <c:v>16940</c:v>
                </c:pt>
                <c:pt idx="21" formatCode="&quot;$&quot;#,##0">
                  <c:v>17885</c:v>
                </c:pt>
                <c:pt idx="22" formatCode="&quot;$&quot;#,##0">
                  <c:v>18830</c:v>
                </c:pt>
                <c:pt idx="23" formatCode="&quot;$&quot;#,##0">
                  <c:v>19775</c:v>
                </c:pt>
                <c:pt idx="24" formatCode="&quot;$&quot;#,##0">
                  <c:v>20720</c:v>
                </c:pt>
                <c:pt idx="25" formatCode="&quot;$&quot;#,##0">
                  <c:v>21665</c:v>
                </c:pt>
                <c:pt idx="26" formatCode="&quot;$&quot;#,##0">
                  <c:v>22610</c:v>
                </c:pt>
                <c:pt idx="27" formatCode="&quot;$&quot;#,##0">
                  <c:v>23555</c:v>
                </c:pt>
                <c:pt idx="28" formatCode="&quot;$&quot;#,##0">
                  <c:v>24500</c:v>
                </c:pt>
                <c:pt idx="29" formatCode="&quot;$&quot;#,##0">
                  <c:v>25445</c:v>
                </c:pt>
                <c:pt idx="30" formatCode="&quot;$&quot;#,##0">
                  <c:v>26390</c:v>
                </c:pt>
                <c:pt idx="31" formatCode="&quot;$&quot;#,##0">
                  <c:v>27335</c:v>
                </c:pt>
                <c:pt idx="32" formatCode="&quot;$&quot;#,##0">
                  <c:v>28280</c:v>
                </c:pt>
                <c:pt idx="33" formatCode="&quot;$&quot;#,##0">
                  <c:v>29225</c:v>
                </c:pt>
                <c:pt idx="34" formatCode="&quot;$&quot;#,##0">
                  <c:v>30170</c:v>
                </c:pt>
                <c:pt idx="35" formatCode="&quot;$&quot;#,##0">
                  <c:v>31115</c:v>
                </c:pt>
                <c:pt idx="36" formatCode="&quot;$&quot;#,##0">
                  <c:v>32060</c:v>
                </c:pt>
                <c:pt idx="37" formatCode="&quot;$&quot;#,##0">
                  <c:v>33005</c:v>
                </c:pt>
                <c:pt idx="38" formatCode="&quot;$&quot;#,##0">
                  <c:v>33950</c:v>
                </c:pt>
                <c:pt idx="39" formatCode="&quot;$&quot;#,##0">
                  <c:v>34895</c:v>
                </c:pt>
                <c:pt idx="40" formatCode="&quot;$&quot;#,##0">
                  <c:v>35840</c:v>
                </c:pt>
                <c:pt idx="41" formatCode="&quot;$&quot;#,##0">
                  <c:v>36785</c:v>
                </c:pt>
                <c:pt idx="42" formatCode="&quot;$&quot;#,##0">
                  <c:v>37730</c:v>
                </c:pt>
                <c:pt idx="43" formatCode="&quot;$&quot;#,##0">
                  <c:v>38675</c:v>
                </c:pt>
                <c:pt idx="44" formatCode="&quot;$&quot;#,##0">
                  <c:v>39620</c:v>
                </c:pt>
                <c:pt idx="45" formatCode="&quot;$&quot;#,##0">
                  <c:v>40565</c:v>
                </c:pt>
                <c:pt idx="46" formatCode="&quot;$&quot;#,##0">
                  <c:v>41510</c:v>
                </c:pt>
                <c:pt idx="47" formatCode="&quot;$&quot;#,##0">
                  <c:v>42455</c:v>
                </c:pt>
                <c:pt idx="48" formatCode="&quot;$&quot;#,##0">
                  <c:v>43400</c:v>
                </c:pt>
                <c:pt idx="49" formatCode="&quot;$&quot;#,##0">
                  <c:v>44345</c:v>
                </c:pt>
                <c:pt idx="50" formatCode="&quot;$&quot;#,##0">
                  <c:v>45290</c:v>
                </c:pt>
                <c:pt idx="51" formatCode="&quot;$&quot;#,##0">
                  <c:v>46235</c:v>
                </c:pt>
                <c:pt idx="52" formatCode="&quot;$&quot;#,##0">
                  <c:v>47180</c:v>
                </c:pt>
                <c:pt idx="53" formatCode="&quot;$&quot;#,##0">
                  <c:v>48125</c:v>
                </c:pt>
                <c:pt idx="54" formatCode="&quot;$&quot;#,##0">
                  <c:v>49070</c:v>
                </c:pt>
                <c:pt idx="55" formatCode="&quot;$&quot;#,##0">
                  <c:v>50015</c:v>
                </c:pt>
                <c:pt idx="56" formatCode="&quot;$&quot;#,##0">
                  <c:v>50960</c:v>
                </c:pt>
                <c:pt idx="57" formatCode="&quot;$&quot;#,##0">
                  <c:v>51905</c:v>
                </c:pt>
                <c:pt idx="58" formatCode="&quot;$&quot;#,##0">
                  <c:v>52850</c:v>
                </c:pt>
                <c:pt idx="59" formatCode="&quot;$&quot;#,##0">
                  <c:v>53795</c:v>
                </c:pt>
                <c:pt idx="60" formatCode="&quot;$&quot;#,##0">
                  <c:v>54740</c:v>
                </c:pt>
                <c:pt idx="61" formatCode="&quot;$&quot;#,##0">
                  <c:v>55685</c:v>
                </c:pt>
                <c:pt idx="62" formatCode="&quot;$&quot;#,##0">
                  <c:v>56630</c:v>
                </c:pt>
                <c:pt idx="63" formatCode="&quot;$&quot;#,##0">
                  <c:v>57575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C5F5-4B3F-8397-4660303941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87968224"/>
        <c:axId val="1287975904"/>
      </c:scatterChart>
      <c:valAx>
        <c:axId val="1287968224"/>
        <c:scaling>
          <c:orientation val="minMax"/>
          <c:max val="3000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Market Value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7975904"/>
        <c:crosses val="autoZero"/>
        <c:crossBetween val="midCat"/>
      </c:valAx>
      <c:valAx>
        <c:axId val="1287975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Taxable Value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796822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15666581607854571"/>
          <c:y val="0.19140930104916515"/>
          <c:w val="0.22296381355108388"/>
          <c:h val="0.12567112086860457"/>
        </c:manualLayout>
      </c:layout>
      <c:overlay val="1"/>
      <c:spPr>
        <a:solidFill>
          <a:schemeClr val="bg1"/>
        </a:solidFill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'MV Dist-Tax Rate'!$D$4</c:f>
              <c:strCache>
                <c:ptCount val="1"/>
                <c:pt idx="0">
                  <c:v>Count
(Left Axis)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'MV Dist-Tax Rate'!$C$5:$C$84</c:f>
              <c:strCache>
                <c:ptCount val="80"/>
                <c:pt idx="0">
                  <c:v>$0k-$25k</c:v>
                </c:pt>
                <c:pt idx="1">
                  <c:v>$25k-$50k</c:v>
                </c:pt>
                <c:pt idx="2">
                  <c:v>$50k-$75k</c:v>
                </c:pt>
                <c:pt idx="3">
                  <c:v>$75k-$100k</c:v>
                </c:pt>
                <c:pt idx="4">
                  <c:v>$100k-$125k</c:v>
                </c:pt>
                <c:pt idx="5">
                  <c:v>$125k-$150k</c:v>
                </c:pt>
                <c:pt idx="6">
                  <c:v>$150k-$175k</c:v>
                </c:pt>
                <c:pt idx="7">
                  <c:v>$175k-$200k</c:v>
                </c:pt>
                <c:pt idx="8">
                  <c:v>$200k-$225k</c:v>
                </c:pt>
                <c:pt idx="9">
                  <c:v>$225k-$250k</c:v>
                </c:pt>
                <c:pt idx="10">
                  <c:v>$250k-$275k</c:v>
                </c:pt>
                <c:pt idx="11">
                  <c:v>$275k-$300k</c:v>
                </c:pt>
                <c:pt idx="12">
                  <c:v>$300k-$325k</c:v>
                </c:pt>
                <c:pt idx="13">
                  <c:v>$325k-$350k</c:v>
                </c:pt>
                <c:pt idx="14">
                  <c:v>$350k-$375k</c:v>
                </c:pt>
                <c:pt idx="15">
                  <c:v>$375k-$400k</c:v>
                </c:pt>
                <c:pt idx="16">
                  <c:v>$400k-$425k</c:v>
                </c:pt>
                <c:pt idx="17">
                  <c:v>$425k-$450k</c:v>
                </c:pt>
                <c:pt idx="18">
                  <c:v>$450k-$475k</c:v>
                </c:pt>
                <c:pt idx="19">
                  <c:v>$475k-$500k</c:v>
                </c:pt>
                <c:pt idx="20">
                  <c:v>$500k-$525k</c:v>
                </c:pt>
                <c:pt idx="21">
                  <c:v>$525k-$550k</c:v>
                </c:pt>
                <c:pt idx="22">
                  <c:v>$550k-$575k</c:v>
                </c:pt>
                <c:pt idx="23">
                  <c:v>$575k-$600k</c:v>
                </c:pt>
                <c:pt idx="24">
                  <c:v>$600k-$625k</c:v>
                </c:pt>
                <c:pt idx="25">
                  <c:v>$625k-$650k</c:v>
                </c:pt>
                <c:pt idx="26">
                  <c:v>$650k-$675k</c:v>
                </c:pt>
                <c:pt idx="27">
                  <c:v>$675k-$700k</c:v>
                </c:pt>
                <c:pt idx="28">
                  <c:v>$700k-$725k</c:v>
                </c:pt>
                <c:pt idx="29">
                  <c:v>$725k-$750k</c:v>
                </c:pt>
                <c:pt idx="30">
                  <c:v>$750k-$775k</c:v>
                </c:pt>
                <c:pt idx="31">
                  <c:v>$775k-$800k</c:v>
                </c:pt>
                <c:pt idx="32">
                  <c:v>$800k-$825k</c:v>
                </c:pt>
                <c:pt idx="33">
                  <c:v>$825k-$850k</c:v>
                </c:pt>
                <c:pt idx="34">
                  <c:v>$850k-$875k</c:v>
                </c:pt>
                <c:pt idx="35">
                  <c:v>$875k-$900k</c:v>
                </c:pt>
                <c:pt idx="36">
                  <c:v>$900k-$925k</c:v>
                </c:pt>
                <c:pt idx="37">
                  <c:v>$925k-$950k</c:v>
                </c:pt>
                <c:pt idx="38">
                  <c:v>$950k-$975k</c:v>
                </c:pt>
                <c:pt idx="39">
                  <c:v>$975k-$1,000k</c:v>
                </c:pt>
                <c:pt idx="40">
                  <c:v>$1,000k-$1,025k</c:v>
                </c:pt>
                <c:pt idx="41">
                  <c:v>$1,025k-$1,050k</c:v>
                </c:pt>
                <c:pt idx="42">
                  <c:v>$1,050k-$1,075k</c:v>
                </c:pt>
                <c:pt idx="43">
                  <c:v>$1,075k-$1,100k</c:v>
                </c:pt>
                <c:pt idx="44">
                  <c:v>$1,100k-$1,125k</c:v>
                </c:pt>
                <c:pt idx="45">
                  <c:v>$1,125k-$1,150k</c:v>
                </c:pt>
                <c:pt idx="46">
                  <c:v>$1,150k-$1,175k</c:v>
                </c:pt>
                <c:pt idx="47">
                  <c:v>$1,175k-$1,200k</c:v>
                </c:pt>
                <c:pt idx="48">
                  <c:v>$1,200k-$1,225k</c:v>
                </c:pt>
                <c:pt idx="49">
                  <c:v>$1,225k-$1,250k</c:v>
                </c:pt>
                <c:pt idx="50">
                  <c:v>$1,250k-$1,275k</c:v>
                </c:pt>
                <c:pt idx="51">
                  <c:v>$1,275k-$1,300k</c:v>
                </c:pt>
                <c:pt idx="52">
                  <c:v>$1,300k-$1,325k</c:v>
                </c:pt>
                <c:pt idx="53">
                  <c:v>$1,325k-$1,350k</c:v>
                </c:pt>
                <c:pt idx="54">
                  <c:v>$1,350k-$1,375k</c:v>
                </c:pt>
                <c:pt idx="55">
                  <c:v>$1,375k-$1,400k</c:v>
                </c:pt>
                <c:pt idx="56">
                  <c:v>$1,400k-$1,425k</c:v>
                </c:pt>
                <c:pt idx="57">
                  <c:v>$1,425k-$1,450k</c:v>
                </c:pt>
                <c:pt idx="58">
                  <c:v>$1,450k-$1,475k</c:v>
                </c:pt>
                <c:pt idx="59">
                  <c:v>$1,475k-$1,500k</c:v>
                </c:pt>
                <c:pt idx="60">
                  <c:v>$1,500k-$1,525k</c:v>
                </c:pt>
                <c:pt idx="61">
                  <c:v>$1,525k-$1,550k</c:v>
                </c:pt>
                <c:pt idx="62">
                  <c:v>$1,550k-$1,575k</c:v>
                </c:pt>
                <c:pt idx="63">
                  <c:v>$1,575k-$1,600k</c:v>
                </c:pt>
                <c:pt idx="64">
                  <c:v>$1,600k-$1,625k</c:v>
                </c:pt>
                <c:pt idx="65">
                  <c:v>$1,625k-$1,650k</c:v>
                </c:pt>
                <c:pt idx="66">
                  <c:v>$1,650k-$1,675k</c:v>
                </c:pt>
                <c:pt idx="67">
                  <c:v>$1,675k-$1,700k</c:v>
                </c:pt>
                <c:pt idx="68">
                  <c:v>$1,700k-$1,725k</c:v>
                </c:pt>
                <c:pt idx="69">
                  <c:v>$1,725k-$1,750k</c:v>
                </c:pt>
                <c:pt idx="70">
                  <c:v>$1,750k-$1,775k</c:v>
                </c:pt>
                <c:pt idx="71">
                  <c:v>$1,775k-$1,800k</c:v>
                </c:pt>
                <c:pt idx="72">
                  <c:v>$1,800k-$1,825k</c:v>
                </c:pt>
                <c:pt idx="73">
                  <c:v>$1,825k-$1,850k</c:v>
                </c:pt>
                <c:pt idx="74">
                  <c:v>$1,850k-$1,875k</c:v>
                </c:pt>
                <c:pt idx="75">
                  <c:v>$1,875k-$1,900k</c:v>
                </c:pt>
                <c:pt idx="76">
                  <c:v>$1,900k-$1,925k</c:v>
                </c:pt>
                <c:pt idx="77">
                  <c:v>$1,925k-$1,950k</c:v>
                </c:pt>
                <c:pt idx="78">
                  <c:v>$1,950k-$1,975k</c:v>
                </c:pt>
                <c:pt idx="79">
                  <c:v>$1,975k-$2,000k</c:v>
                </c:pt>
              </c:strCache>
            </c:strRef>
          </c:cat>
          <c:val>
            <c:numRef>
              <c:f>'MV Dist-Tax Rate'!$D$5:$D$84</c:f>
              <c:numCache>
                <c:formatCode>#,##0</c:formatCode>
                <c:ptCount val="80"/>
                <c:pt idx="0">
                  <c:v>3255</c:v>
                </c:pt>
                <c:pt idx="1">
                  <c:v>2508</c:v>
                </c:pt>
                <c:pt idx="2">
                  <c:v>2355</c:v>
                </c:pt>
                <c:pt idx="3">
                  <c:v>1952</c:v>
                </c:pt>
                <c:pt idx="4">
                  <c:v>1877</c:v>
                </c:pt>
                <c:pt idx="5">
                  <c:v>1704</c:v>
                </c:pt>
                <c:pt idx="6">
                  <c:v>1645</c:v>
                </c:pt>
                <c:pt idx="7">
                  <c:v>1507</c:v>
                </c:pt>
                <c:pt idx="8">
                  <c:v>1406</c:v>
                </c:pt>
                <c:pt idx="9">
                  <c:v>1327</c:v>
                </c:pt>
                <c:pt idx="10">
                  <c:v>1098</c:v>
                </c:pt>
                <c:pt idx="11">
                  <c:v>1197</c:v>
                </c:pt>
                <c:pt idx="12">
                  <c:v>954</c:v>
                </c:pt>
                <c:pt idx="13">
                  <c:v>839</c:v>
                </c:pt>
                <c:pt idx="14">
                  <c:v>884</c:v>
                </c:pt>
                <c:pt idx="15">
                  <c:v>824</c:v>
                </c:pt>
                <c:pt idx="16">
                  <c:v>734</c:v>
                </c:pt>
                <c:pt idx="17">
                  <c:v>661</c:v>
                </c:pt>
                <c:pt idx="18">
                  <c:v>628</c:v>
                </c:pt>
                <c:pt idx="19">
                  <c:v>569</c:v>
                </c:pt>
                <c:pt idx="20">
                  <c:v>588</c:v>
                </c:pt>
                <c:pt idx="21">
                  <c:v>532</c:v>
                </c:pt>
                <c:pt idx="22">
                  <c:v>531</c:v>
                </c:pt>
                <c:pt idx="23">
                  <c:v>487</c:v>
                </c:pt>
                <c:pt idx="24">
                  <c:v>451</c:v>
                </c:pt>
                <c:pt idx="25">
                  <c:v>450</c:v>
                </c:pt>
                <c:pt idx="26">
                  <c:v>402</c:v>
                </c:pt>
                <c:pt idx="27">
                  <c:v>392</c:v>
                </c:pt>
                <c:pt idx="28">
                  <c:v>387</c:v>
                </c:pt>
                <c:pt idx="29">
                  <c:v>388</c:v>
                </c:pt>
                <c:pt idx="30">
                  <c:v>344</c:v>
                </c:pt>
                <c:pt idx="31">
                  <c:v>359</c:v>
                </c:pt>
                <c:pt idx="32">
                  <c:v>297</c:v>
                </c:pt>
                <c:pt idx="33">
                  <c:v>291</c:v>
                </c:pt>
                <c:pt idx="34">
                  <c:v>289</c:v>
                </c:pt>
                <c:pt idx="35">
                  <c:v>258</c:v>
                </c:pt>
                <c:pt idx="36">
                  <c:v>271</c:v>
                </c:pt>
                <c:pt idx="37">
                  <c:v>253</c:v>
                </c:pt>
                <c:pt idx="38">
                  <c:v>236</c:v>
                </c:pt>
                <c:pt idx="39">
                  <c:v>237</c:v>
                </c:pt>
                <c:pt idx="40">
                  <c:v>209</c:v>
                </c:pt>
                <c:pt idx="41">
                  <c:v>186</c:v>
                </c:pt>
                <c:pt idx="42">
                  <c:v>225</c:v>
                </c:pt>
                <c:pt idx="43">
                  <c:v>236</c:v>
                </c:pt>
                <c:pt idx="44">
                  <c:v>198</c:v>
                </c:pt>
                <c:pt idx="45">
                  <c:v>176</c:v>
                </c:pt>
                <c:pt idx="46">
                  <c:v>183</c:v>
                </c:pt>
                <c:pt idx="47">
                  <c:v>175</c:v>
                </c:pt>
                <c:pt idx="48">
                  <c:v>155</c:v>
                </c:pt>
                <c:pt idx="49">
                  <c:v>141</c:v>
                </c:pt>
                <c:pt idx="50">
                  <c:v>157</c:v>
                </c:pt>
                <c:pt idx="51">
                  <c:v>163</c:v>
                </c:pt>
                <c:pt idx="52">
                  <c:v>140</c:v>
                </c:pt>
                <c:pt idx="53">
                  <c:v>118</c:v>
                </c:pt>
                <c:pt idx="54">
                  <c:v>131</c:v>
                </c:pt>
                <c:pt idx="55">
                  <c:v>114</c:v>
                </c:pt>
                <c:pt idx="56">
                  <c:v>127</c:v>
                </c:pt>
                <c:pt idx="57">
                  <c:v>122</c:v>
                </c:pt>
                <c:pt idx="58">
                  <c:v>129</c:v>
                </c:pt>
                <c:pt idx="59">
                  <c:v>113</c:v>
                </c:pt>
                <c:pt idx="60">
                  <c:v>113</c:v>
                </c:pt>
                <c:pt idx="61">
                  <c:v>115</c:v>
                </c:pt>
                <c:pt idx="62">
                  <c:v>89</c:v>
                </c:pt>
                <c:pt idx="63">
                  <c:v>106</c:v>
                </c:pt>
                <c:pt idx="64">
                  <c:v>89</c:v>
                </c:pt>
                <c:pt idx="65">
                  <c:v>101</c:v>
                </c:pt>
                <c:pt idx="66">
                  <c:v>77</c:v>
                </c:pt>
                <c:pt idx="67">
                  <c:v>79</c:v>
                </c:pt>
                <c:pt idx="68">
                  <c:v>87</c:v>
                </c:pt>
                <c:pt idx="69">
                  <c:v>77</c:v>
                </c:pt>
                <c:pt idx="70">
                  <c:v>96</c:v>
                </c:pt>
                <c:pt idx="71">
                  <c:v>67</c:v>
                </c:pt>
                <c:pt idx="72">
                  <c:v>73</c:v>
                </c:pt>
                <c:pt idx="73">
                  <c:v>78</c:v>
                </c:pt>
                <c:pt idx="74">
                  <c:v>69</c:v>
                </c:pt>
                <c:pt idx="75">
                  <c:v>74</c:v>
                </c:pt>
                <c:pt idx="76">
                  <c:v>62</c:v>
                </c:pt>
                <c:pt idx="77">
                  <c:v>60</c:v>
                </c:pt>
                <c:pt idx="78">
                  <c:v>62</c:v>
                </c:pt>
                <c:pt idx="79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C7-444C-8D00-5F94B288C6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415247"/>
        <c:axId val="187408047"/>
      </c:barChart>
      <c:lineChart>
        <c:grouping val="standard"/>
        <c:varyColors val="0"/>
        <c:ser>
          <c:idx val="1"/>
          <c:order val="1"/>
          <c:tx>
            <c:strRef>
              <c:f>'MV Dist-Tax Rate'!$E$4</c:f>
              <c:strCache>
                <c:ptCount val="1"/>
                <c:pt idx="0">
                  <c:v>Effective Tax Rate Current Law 
(Right Axis)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'MV Dist-Tax Rate'!$C$5:$C$84</c:f>
              <c:strCache>
                <c:ptCount val="80"/>
                <c:pt idx="0">
                  <c:v>$0k-$25k</c:v>
                </c:pt>
                <c:pt idx="1">
                  <c:v>$25k-$50k</c:v>
                </c:pt>
                <c:pt idx="2">
                  <c:v>$50k-$75k</c:v>
                </c:pt>
                <c:pt idx="3">
                  <c:v>$75k-$100k</c:v>
                </c:pt>
                <c:pt idx="4">
                  <c:v>$100k-$125k</c:v>
                </c:pt>
                <c:pt idx="5">
                  <c:v>$125k-$150k</c:v>
                </c:pt>
                <c:pt idx="6">
                  <c:v>$150k-$175k</c:v>
                </c:pt>
                <c:pt idx="7">
                  <c:v>$175k-$200k</c:v>
                </c:pt>
                <c:pt idx="8">
                  <c:v>$200k-$225k</c:v>
                </c:pt>
                <c:pt idx="9">
                  <c:v>$225k-$250k</c:v>
                </c:pt>
                <c:pt idx="10">
                  <c:v>$250k-$275k</c:v>
                </c:pt>
                <c:pt idx="11">
                  <c:v>$275k-$300k</c:v>
                </c:pt>
                <c:pt idx="12">
                  <c:v>$300k-$325k</c:v>
                </c:pt>
                <c:pt idx="13">
                  <c:v>$325k-$350k</c:v>
                </c:pt>
                <c:pt idx="14">
                  <c:v>$350k-$375k</c:v>
                </c:pt>
                <c:pt idx="15">
                  <c:v>$375k-$400k</c:v>
                </c:pt>
                <c:pt idx="16">
                  <c:v>$400k-$425k</c:v>
                </c:pt>
                <c:pt idx="17">
                  <c:v>$425k-$450k</c:v>
                </c:pt>
                <c:pt idx="18">
                  <c:v>$450k-$475k</c:v>
                </c:pt>
                <c:pt idx="19">
                  <c:v>$475k-$500k</c:v>
                </c:pt>
                <c:pt idx="20">
                  <c:v>$500k-$525k</c:v>
                </c:pt>
                <c:pt idx="21">
                  <c:v>$525k-$550k</c:v>
                </c:pt>
                <c:pt idx="22">
                  <c:v>$550k-$575k</c:v>
                </c:pt>
                <c:pt idx="23">
                  <c:v>$575k-$600k</c:v>
                </c:pt>
                <c:pt idx="24">
                  <c:v>$600k-$625k</c:v>
                </c:pt>
                <c:pt idx="25">
                  <c:v>$625k-$650k</c:v>
                </c:pt>
                <c:pt idx="26">
                  <c:v>$650k-$675k</c:v>
                </c:pt>
                <c:pt idx="27">
                  <c:v>$675k-$700k</c:v>
                </c:pt>
                <c:pt idx="28">
                  <c:v>$700k-$725k</c:v>
                </c:pt>
                <c:pt idx="29">
                  <c:v>$725k-$750k</c:v>
                </c:pt>
                <c:pt idx="30">
                  <c:v>$750k-$775k</c:v>
                </c:pt>
                <c:pt idx="31">
                  <c:v>$775k-$800k</c:v>
                </c:pt>
                <c:pt idx="32">
                  <c:v>$800k-$825k</c:v>
                </c:pt>
                <c:pt idx="33">
                  <c:v>$825k-$850k</c:v>
                </c:pt>
                <c:pt idx="34">
                  <c:v>$850k-$875k</c:v>
                </c:pt>
                <c:pt idx="35">
                  <c:v>$875k-$900k</c:v>
                </c:pt>
                <c:pt idx="36">
                  <c:v>$900k-$925k</c:v>
                </c:pt>
                <c:pt idx="37">
                  <c:v>$925k-$950k</c:v>
                </c:pt>
                <c:pt idx="38">
                  <c:v>$950k-$975k</c:v>
                </c:pt>
                <c:pt idx="39">
                  <c:v>$975k-$1,000k</c:v>
                </c:pt>
                <c:pt idx="40">
                  <c:v>$1,000k-$1,025k</c:v>
                </c:pt>
                <c:pt idx="41">
                  <c:v>$1,025k-$1,050k</c:v>
                </c:pt>
                <c:pt idx="42">
                  <c:v>$1,050k-$1,075k</c:v>
                </c:pt>
                <c:pt idx="43">
                  <c:v>$1,075k-$1,100k</c:v>
                </c:pt>
                <c:pt idx="44">
                  <c:v>$1,100k-$1,125k</c:v>
                </c:pt>
                <c:pt idx="45">
                  <c:v>$1,125k-$1,150k</c:v>
                </c:pt>
                <c:pt idx="46">
                  <c:v>$1,150k-$1,175k</c:v>
                </c:pt>
                <c:pt idx="47">
                  <c:v>$1,175k-$1,200k</c:v>
                </c:pt>
                <c:pt idx="48">
                  <c:v>$1,200k-$1,225k</c:v>
                </c:pt>
                <c:pt idx="49">
                  <c:v>$1,225k-$1,250k</c:v>
                </c:pt>
                <c:pt idx="50">
                  <c:v>$1,250k-$1,275k</c:v>
                </c:pt>
                <c:pt idx="51">
                  <c:v>$1,275k-$1,300k</c:v>
                </c:pt>
                <c:pt idx="52">
                  <c:v>$1,300k-$1,325k</c:v>
                </c:pt>
                <c:pt idx="53">
                  <c:v>$1,325k-$1,350k</c:v>
                </c:pt>
                <c:pt idx="54">
                  <c:v>$1,350k-$1,375k</c:v>
                </c:pt>
                <c:pt idx="55">
                  <c:v>$1,375k-$1,400k</c:v>
                </c:pt>
                <c:pt idx="56">
                  <c:v>$1,400k-$1,425k</c:v>
                </c:pt>
                <c:pt idx="57">
                  <c:v>$1,425k-$1,450k</c:v>
                </c:pt>
                <c:pt idx="58">
                  <c:v>$1,450k-$1,475k</c:v>
                </c:pt>
                <c:pt idx="59">
                  <c:v>$1,475k-$1,500k</c:v>
                </c:pt>
                <c:pt idx="60">
                  <c:v>$1,500k-$1,525k</c:v>
                </c:pt>
                <c:pt idx="61">
                  <c:v>$1,525k-$1,550k</c:v>
                </c:pt>
                <c:pt idx="62">
                  <c:v>$1,550k-$1,575k</c:v>
                </c:pt>
                <c:pt idx="63">
                  <c:v>$1,575k-$1,600k</c:v>
                </c:pt>
                <c:pt idx="64">
                  <c:v>$1,600k-$1,625k</c:v>
                </c:pt>
                <c:pt idx="65">
                  <c:v>$1,625k-$1,650k</c:v>
                </c:pt>
                <c:pt idx="66">
                  <c:v>$1,650k-$1,675k</c:v>
                </c:pt>
                <c:pt idx="67">
                  <c:v>$1,675k-$1,700k</c:v>
                </c:pt>
                <c:pt idx="68">
                  <c:v>$1,700k-$1,725k</c:v>
                </c:pt>
                <c:pt idx="69">
                  <c:v>$1,725k-$1,750k</c:v>
                </c:pt>
                <c:pt idx="70">
                  <c:v>$1,750k-$1,775k</c:v>
                </c:pt>
                <c:pt idx="71">
                  <c:v>$1,775k-$1,800k</c:v>
                </c:pt>
                <c:pt idx="72">
                  <c:v>$1,800k-$1,825k</c:v>
                </c:pt>
                <c:pt idx="73">
                  <c:v>$1,825k-$1,850k</c:v>
                </c:pt>
                <c:pt idx="74">
                  <c:v>$1,850k-$1,875k</c:v>
                </c:pt>
                <c:pt idx="75">
                  <c:v>$1,875k-$1,900k</c:v>
                </c:pt>
                <c:pt idx="76">
                  <c:v>$1,900k-$1,925k</c:v>
                </c:pt>
                <c:pt idx="77">
                  <c:v>$1,925k-$1,950k</c:v>
                </c:pt>
                <c:pt idx="78">
                  <c:v>$1,950k-$1,975k</c:v>
                </c:pt>
                <c:pt idx="79">
                  <c:v>$1,975k-$2,000k</c:v>
                </c:pt>
              </c:strCache>
            </c:strRef>
          </c:cat>
          <c:val>
            <c:numRef>
              <c:f>'MV Dist-Tax Rate'!$E$5:$E$84</c:f>
              <c:numCache>
                <c:formatCode>0.000%</c:formatCode>
                <c:ptCount val="80"/>
                <c:pt idx="0">
                  <c:v>9.0838844106463888E-3</c:v>
                </c:pt>
                <c:pt idx="1">
                  <c:v>9.4573102610903508E-3</c:v>
                </c:pt>
                <c:pt idx="2">
                  <c:v>9.2971397372742185E-3</c:v>
                </c:pt>
                <c:pt idx="3">
                  <c:v>9.0873424640647189E-3</c:v>
                </c:pt>
                <c:pt idx="4">
                  <c:v>9.1693399835119527E-3</c:v>
                </c:pt>
                <c:pt idx="5">
                  <c:v>9.2894525621143344E-3</c:v>
                </c:pt>
                <c:pt idx="6">
                  <c:v>8.748883693638047E-3</c:v>
                </c:pt>
                <c:pt idx="7">
                  <c:v>9.0673454545454543E-3</c:v>
                </c:pt>
                <c:pt idx="8">
                  <c:v>9.2235313375610452E-3</c:v>
                </c:pt>
                <c:pt idx="9">
                  <c:v>9.0741708528012978E-3</c:v>
                </c:pt>
                <c:pt idx="10">
                  <c:v>8.7495523740068332E-3</c:v>
                </c:pt>
                <c:pt idx="11">
                  <c:v>9.0735819218804008E-3</c:v>
                </c:pt>
                <c:pt idx="12">
                  <c:v>9.039994982135138E-3</c:v>
                </c:pt>
                <c:pt idx="13">
                  <c:v>8.5866580024067385E-3</c:v>
                </c:pt>
                <c:pt idx="14">
                  <c:v>9.0658057890523197E-3</c:v>
                </c:pt>
                <c:pt idx="15">
                  <c:v>8.5107675089798138E-3</c:v>
                </c:pt>
                <c:pt idx="16">
                  <c:v>9.0276965783014987E-3</c:v>
                </c:pt>
                <c:pt idx="17">
                  <c:v>8.846237537364696E-3</c:v>
                </c:pt>
                <c:pt idx="18">
                  <c:v>8.6980453101359462E-3</c:v>
                </c:pt>
                <c:pt idx="19">
                  <c:v>8.8165336360085927E-3</c:v>
                </c:pt>
                <c:pt idx="20">
                  <c:v>9.2378462258800777E-3</c:v>
                </c:pt>
                <c:pt idx="21">
                  <c:v>9.0533130057443637E-3</c:v>
                </c:pt>
                <c:pt idx="22">
                  <c:v>1.0046247499999999E-2</c:v>
                </c:pt>
                <c:pt idx="23">
                  <c:v>9.5883482339343962E-3</c:v>
                </c:pt>
                <c:pt idx="24">
                  <c:v>9.6503426052889311E-3</c:v>
                </c:pt>
                <c:pt idx="25">
                  <c:v>1.0374035600916775E-2</c:v>
                </c:pt>
                <c:pt idx="26">
                  <c:v>9.4658154177136022E-3</c:v>
                </c:pt>
                <c:pt idx="27">
                  <c:v>1.0463405537885682E-2</c:v>
                </c:pt>
                <c:pt idx="28">
                  <c:v>1.0628312300970472E-2</c:v>
                </c:pt>
                <c:pt idx="29">
                  <c:v>1.0011955938280413E-2</c:v>
                </c:pt>
                <c:pt idx="30">
                  <c:v>9.6745794789541359E-3</c:v>
                </c:pt>
                <c:pt idx="31">
                  <c:v>1.005829047498095E-2</c:v>
                </c:pt>
                <c:pt idx="32">
                  <c:v>1.0119446721858563E-2</c:v>
                </c:pt>
                <c:pt idx="33">
                  <c:v>1.0199281368274806E-2</c:v>
                </c:pt>
                <c:pt idx="34">
                  <c:v>9.8806073318822331E-3</c:v>
                </c:pt>
                <c:pt idx="35">
                  <c:v>1.0852300624345251E-2</c:v>
                </c:pt>
                <c:pt idx="36">
                  <c:v>1.0321839502129053E-2</c:v>
                </c:pt>
                <c:pt idx="37">
                  <c:v>1.0496642164360777E-2</c:v>
                </c:pt>
                <c:pt idx="38">
                  <c:v>9.9704921479314666E-3</c:v>
                </c:pt>
                <c:pt idx="39">
                  <c:v>9.75090957382347E-3</c:v>
                </c:pt>
                <c:pt idx="40">
                  <c:v>1.1156786875360102E-2</c:v>
                </c:pt>
                <c:pt idx="41">
                  <c:v>9.9370945535595216E-3</c:v>
                </c:pt>
                <c:pt idx="42">
                  <c:v>9.6930885585003249E-3</c:v>
                </c:pt>
                <c:pt idx="43">
                  <c:v>1.1288599944186045E-2</c:v>
                </c:pt>
                <c:pt idx="44">
                  <c:v>1.030284190523785E-2</c:v>
                </c:pt>
                <c:pt idx="45">
                  <c:v>1.1355175373032302E-2</c:v>
                </c:pt>
                <c:pt idx="46">
                  <c:v>1.0044231449757097E-2</c:v>
                </c:pt>
                <c:pt idx="47">
                  <c:v>9.8068678861788633E-3</c:v>
                </c:pt>
                <c:pt idx="48">
                  <c:v>1.0209123647694225E-2</c:v>
                </c:pt>
                <c:pt idx="49">
                  <c:v>1.1483396530170685E-2</c:v>
                </c:pt>
                <c:pt idx="50">
                  <c:v>1.1420509103239189E-2</c:v>
                </c:pt>
                <c:pt idx="51">
                  <c:v>9.7605973333625418E-3</c:v>
                </c:pt>
                <c:pt idx="52">
                  <c:v>1.0170788850602089E-2</c:v>
                </c:pt>
                <c:pt idx="53">
                  <c:v>1.1708578255931038E-2</c:v>
                </c:pt>
                <c:pt idx="54">
                  <c:v>1.0732512396451874E-2</c:v>
                </c:pt>
                <c:pt idx="55">
                  <c:v>1.0303513077955843E-2</c:v>
                </c:pt>
                <c:pt idx="56">
                  <c:v>9.9777197771274209E-3</c:v>
                </c:pt>
                <c:pt idx="57">
                  <c:v>1.0280974373004407E-2</c:v>
                </c:pt>
                <c:pt idx="58">
                  <c:v>9.9666059463179614E-3</c:v>
                </c:pt>
                <c:pt idx="59">
                  <c:v>1.1618884938171498E-2</c:v>
                </c:pt>
                <c:pt idx="60">
                  <c:v>1.0034906615455931E-2</c:v>
                </c:pt>
                <c:pt idx="61">
                  <c:v>1.1944011245708364E-2</c:v>
                </c:pt>
                <c:pt idx="62">
                  <c:v>1.1000710450610832E-2</c:v>
                </c:pt>
                <c:pt idx="63">
                  <c:v>9.928590709138008E-3</c:v>
                </c:pt>
                <c:pt idx="64">
                  <c:v>1.1684881910203067E-2</c:v>
                </c:pt>
                <c:pt idx="65">
                  <c:v>1.0091772973631327E-2</c:v>
                </c:pt>
                <c:pt idx="66">
                  <c:v>1.0473211532184949E-2</c:v>
                </c:pt>
                <c:pt idx="67">
                  <c:v>1.085494974247379E-2</c:v>
                </c:pt>
                <c:pt idx="68">
                  <c:v>1.0531200754077277E-2</c:v>
                </c:pt>
                <c:pt idx="69">
                  <c:v>1.0916630934713832E-2</c:v>
                </c:pt>
                <c:pt idx="70">
                  <c:v>1.1750977671222022E-2</c:v>
                </c:pt>
                <c:pt idx="71">
                  <c:v>1.2079437066711177E-2</c:v>
                </c:pt>
                <c:pt idx="72">
                  <c:v>1.0531098756548176E-2</c:v>
                </c:pt>
                <c:pt idx="73">
                  <c:v>1.0916407499437562E-2</c:v>
                </c:pt>
                <c:pt idx="74">
                  <c:v>1.1816894710664242E-2</c:v>
                </c:pt>
                <c:pt idx="75">
                  <c:v>1.0142530813318883E-2</c:v>
                </c:pt>
                <c:pt idx="76">
                  <c:v>1.1879913665229959E-2</c:v>
                </c:pt>
                <c:pt idx="77">
                  <c:v>1.0164375644445479E-2</c:v>
                </c:pt>
                <c:pt idx="78">
                  <c:v>1.0040631243961758E-2</c:v>
                </c:pt>
                <c:pt idx="79">
                  <c:v>1.1816735513597434E-2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BC7-444C-8D00-5F94B288C6DA}"/>
            </c:ext>
          </c:extLst>
        </c:ser>
        <c:ser>
          <c:idx val="2"/>
          <c:order val="2"/>
          <c:tx>
            <c:strRef>
              <c:f>'MV Dist-Tax Rate'!$F$4</c:f>
              <c:strCache>
                <c:ptCount val="1"/>
                <c:pt idx="0">
                  <c:v>Effective Tax Rate Prior Law 
(Right Axis)</c:v>
                </c:pt>
              </c:strCache>
            </c:strRef>
          </c:tx>
          <c:spPr>
            <a:ln w="28575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'MV Dist-Tax Rate'!$C$5:$C$84</c:f>
              <c:strCache>
                <c:ptCount val="80"/>
                <c:pt idx="0">
                  <c:v>$0k-$25k</c:v>
                </c:pt>
                <c:pt idx="1">
                  <c:v>$25k-$50k</c:v>
                </c:pt>
                <c:pt idx="2">
                  <c:v>$50k-$75k</c:v>
                </c:pt>
                <c:pt idx="3">
                  <c:v>$75k-$100k</c:v>
                </c:pt>
                <c:pt idx="4">
                  <c:v>$100k-$125k</c:v>
                </c:pt>
                <c:pt idx="5">
                  <c:v>$125k-$150k</c:v>
                </c:pt>
                <c:pt idx="6">
                  <c:v>$150k-$175k</c:v>
                </c:pt>
                <c:pt idx="7">
                  <c:v>$175k-$200k</c:v>
                </c:pt>
                <c:pt idx="8">
                  <c:v>$200k-$225k</c:v>
                </c:pt>
                <c:pt idx="9">
                  <c:v>$225k-$250k</c:v>
                </c:pt>
                <c:pt idx="10">
                  <c:v>$250k-$275k</c:v>
                </c:pt>
                <c:pt idx="11">
                  <c:v>$275k-$300k</c:v>
                </c:pt>
                <c:pt idx="12">
                  <c:v>$300k-$325k</c:v>
                </c:pt>
                <c:pt idx="13">
                  <c:v>$325k-$350k</c:v>
                </c:pt>
                <c:pt idx="14">
                  <c:v>$350k-$375k</c:v>
                </c:pt>
                <c:pt idx="15">
                  <c:v>$375k-$400k</c:v>
                </c:pt>
                <c:pt idx="16">
                  <c:v>$400k-$425k</c:v>
                </c:pt>
                <c:pt idx="17">
                  <c:v>$425k-$450k</c:v>
                </c:pt>
                <c:pt idx="18">
                  <c:v>$450k-$475k</c:v>
                </c:pt>
                <c:pt idx="19">
                  <c:v>$475k-$500k</c:v>
                </c:pt>
                <c:pt idx="20">
                  <c:v>$500k-$525k</c:v>
                </c:pt>
                <c:pt idx="21">
                  <c:v>$525k-$550k</c:v>
                </c:pt>
                <c:pt idx="22">
                  <c:v>$550k-$575k</c:v>
                </c:pt>
                <c:pt idx="23">
                  <c:v>$575k-$600k</c:v>
                </c:pt>
                <c:pt idx="24">
                  <c:v>$600k-$625k</c:v>
                </c:pt>
                <c:pt idx="25">
                  <c:v>$625k-$650k</c:v>
                </c:pt>
                <c:pt idx="26">
                  <c:v>$650k-$675k</c:v>
                </c:pt>
                <c:pt idx="27">
                  <c:v>$675k-$700k</c:v>
                </c:pt>
                <c:pt idx="28">
                  <c:v>$700k-$725k</c:v>
                </c:pt>
                <c:pt idx="29">
                  <c:v>$725k-$750k</c:v>
                </c:pt>
                <c:pt idx="30">
                  <c:v>$750k-$775k</c:v>
                </c:pt>
                <c:pt idx="31">
                  <c:v>$775k-$800k</c:v>
                </c:pt>
                <c:pt idx="32">
                  <c:v>$800k-$825k</c:v>
                </c:pt>
                <c:pt idx="33">
                  <c:v>$825k-$850k</c:v>
                </c:pt>
                <c:pt idx="34">
                  <c:v>$850k-$875k</c:v>
                </c:pt>
                <c:pt idx="35">
                  <c:v>$875k-$900k</c:v>
                </c:pt>
                <c:pt idx="36">
                  <c:v>$900k-$925k</c:v>
                </c:pt>
                <c:pt idx="37">
                  <c:v>$925k-$950k</c:v>
                </c:pt>
                <c:pt idx="38">
                  <c:v>$950k-$975k</c:v>
                </c:pt>
                <c:pt idx="39">
                  <c:v>$975k-$1,000k</c:v>
                </c:pt>
                <c:pt idx="40">
                  <c:v>$1,000k-$1,025k</c:v>
                </c:pt>
                <c:pt idx="41">
                  <c:v>$1,025k-$1,050k</c:v>
                </c:pt>
                <c:pt idx="42">
                  <c:v>$1,050k-$1,075k</c:v>
                </c:pt>
                <c:pt idx="43">
                  <c:v>$1,075k-$1,100k</c:v>
                </c:pt>
                <c:pt idx="44">
                  <c:v>$1,100k-$1,125k</c:v>
                </c:pt>
                <c:pt idx="45">
                  <c:v>$1,125k-$1,150k</c:v>
                </c:pt>
                <c:pt idx="46">
                  <c:v>$1,150k-$1,175k</c:v>
                </c:pt>
                <c:pt idx="47">
                  <c:v>$1,175k-$1,200k</c:v>
                </c:pt>
                <c:pt idx="48">
                  <c:v>$1,200k-$1,225k</c:v>
                </c:pt>
                <c:pt idx="49">
                  <c:v>$1,225k-$1,250k</c:v>
                </c:pt>
                <c:pt idx="50">
                  <c:v>$1,250k-$1,275k</c:v>
                </c:pt>
                <c:pt idx="51">
                  <c:v>$1,275k-$1,300k</c:v>
                </c:pt>
                <c:pt idx="52">
                  <c:v>$1,300k-$1,325k</c:v>
                </c:pt>
                <c:pt idx="53">
                  <c:v>$1,325k-$1,350k</c:v>
                </c:pt>
                <c:pt idx="54">
                  <c:v>$1,350k-$1,375k</c:v>
                </c:pt>
                <c:pt idx="55">
                  <c:v>$1,375k-$1,400k</c:v>
                </c:pt>
                <c:pt idx="56">
                  <c:v>$1,400k-$1,425k</c:v>
                </c:pt>
                <c:pt idx="57">
                  <c:v>$1,425k-$1,450k</c:v>
                </c:pt>
                <c:pt idx="58">
                  <c:v>$1,450k-$1,475k</c:v>
                </c:pt>
                <c:pt idx="59">
                  <c:v>$1,475k-$1,500k</c:v>
                </c:pt>
                <c:pt idx="60">
                  <c:v>$1,500k-$1,525k</c:v>
                </c:pt>
                <c:pt idx="61">
                  <c:v>$1,525k-$1,550k</c:v>
                </c:pt>
                <c:pt idx="62">
                  <c:v>$1,550k-$1,575k</c:v>
                </c:pt>
                <c:pt idx="63">
                  <c:v>$1,575k-$1,600k</c:v>
                </c:pt>
                <c:pt idx="64">
                  <c:v>$1,600k-$1,625k</c:v>
                </c:pt>
                <c:pt idx="65">
                  <c:v>$1,625k-$1,650k</c:v>
                </c:pt>
                <c:pt idx="66">
                  <c:v>$1,650k-$1,675k</c:v>
                </c:pt>
                <c:pt idx="67">
                  <c:v>$1,675k-$1,700k</c:v>
                </c:pt>
                <c:pt idx="68">
                  <c:v>$1,700k-$1,725k</c:v>
                </c:pt>
                <c:pt idx="69">
                  <c:v>$1,725k-$1,750k</c:v>
                </c:pt>
                <c:pt idx="70">
                  <c:v>$1,750k-$1,775k</c:v>
                </c:pt>
                <c:pt idx="71">
                  <c:v>$1,775k-$1,800k</c:v>
                </c:pt>
                <c:pt idx="72">
                  <c:v>$1,800k-$1,825k</c:v>
                </c:pt>
                <c:pt idx="73">
                  <c:v>$1,825k-$1,850k</c:v>
                </c:pt>
                <c:pt idx="74">
                  <c:v>$1,850k-$1,875k</c:v>
                </c:pt>
                <c:pt idx="75">
                  <c:v>$1,875k-$1,900k</c:v>
                </c:pt>
                <c:pt idx="76">
                  <c:v>$1,900k-$1,925k</c:v>
                </c:pt>
                <c:pt idx="77">
                  <c:v>$1,925k-$1,950k</c:v>
                </c:pt>
                <c:pt idx="78">
                  <c:v>$1,950k-$1,975k</c:v>
                </c:pt>
                <c:pt idx="79">
                  <c:v>$1,975k-$2,000k</c:v>
                </c:pt>
              </c:strCache>
            </c:strRef>
          </c:cat>
          <c:val>
            <c:numRef>
              <c:f>'MV Dist-Tax Rate'!$F$5:$F$84</c:f>
              <c:numCache>
                <c:formatCode>0.000%</c:formatCode>
                <c:ptCount val="80"/>
                <c:pt idx="0">
                  <c:v>1.0712307963301835E-2</c:v>
                </c:pt>
                <c:pt idx="1">
                  <c:v>1.1077307361266862E-2</c:v>
                </c:pt>
                <c:pt idx="2">
                  <c:v>1.0486423471509356E-2</c:v>
                </c:pt>
                <c:pt idx="3">
                  <c:v>1.0123855383833466E-2</c:v>
                </c:pt>
                <c:pt idx="4">
                  <c:v>1.0119113202535836E-2</c:v>
                </c:pt>
                <c:pt idx="5">
                  <c:v>1.0304763855033027E-2</c:v>
                </c:pt>
                <c:pt idx="6">
                  <c:v>9.6856387460653674E-3</c:v>
                </c:pt>
                <c:pt idx="7">
                  <c:v>9.9234582750914284E-3</c:v>
                </c:pt>
                <c:pt idx="8">
                  <c:v>1.0122369925258539E-2</c:v>
                </c:pt>
                <c:pt idx="9">
                  <c:v>9.9241790268103786E-3</c:v>
                </c:pt>
                <c:pt idx="10">
                  <c:v>9.6845712408122706E-3</c:v>
                </c:pt>
                <c:pt idx="11">
                  <c:v>9.8790021358234857E-3</c:v>
                </c:pt>
                <c:pt idx="12">
                  <c:v>9.6853731417591224E-3</c:v>
                </c:pt>
                <c:pt idx="13">
                  <c:v>9.5352784978347399E-3</c:v>
                </c:pt>
                <c:pt idx="14">
                  <c:v>9.7823111774024991E-3</c:v>
                </c:pt>
                <c:pt idx="15">
                  <c:v>9.3534375731253068E-3</c:v>
                </c:pt>
                <c:pt idx="16">
                  <c:v>9.7428357940078352E-3</c:v>
                </c:pt>
                <c:pt idx="17">
                  <c:v>9.5636079620652799E-3</c:v>
                </c:pt>
                <c:pt idx="18">
                  <c:v>9.3818661033103143E-3</c:v>
                </c:pt>
                <c:pt idx="19">
                  <c:v>9.3812646595471515E-3</c:v>
                </c:pt>
                <c:pt idx="20">
                  <c:v>9.4841475811708442E-3</c:v>
                </c:pt>
                <c:pt idx="21">
                  <c:v>9.4064900772792559E-3</c:v>
                </c:pt>
                <c:pt idx="22">
                  <c:v>9.8640246577546709E-3</c:v>
                </c:pt>
                <c:pt idx="23">
                  <c:v>9.6591503620173241E-3</c:v>
                </c:pt>
                <c:pt idx="24">
                  <c:v>9.6129594160202485E-3</c:v>
                </c:pt>
                <c:pt idx="25">
                  <c:v>9.9417726884016878E-3</c:v>
                </c:pt>
                <c:pt idx="26">
                  <c:v>9.3699252566510002E-3</c:v>
                </c:pt>
                <c:pt idx="27">
                  <c:v>9.9641259286450765E-3</c:v>
                </c:pt>
                <c:pt idx="28">
                  <c:v>9.9287007402700366E-3</c:v>
                </c:pt>
                <c:pt idx="29">
                  <c:v>9.7125361710380699E-3</c:v>
                </c:pt>
                <c:pt idx="30">
                  <c:v>9.4631567659421711E-3</c:v>
                </c:pt>
                <c:pt idx="31">
                  <c:v>9.7004235257136043E-3</c:v>
                </c:pt>
                <c:pt idx="32">
                  <c:v>9.6784818031818518E-3</c:v>
                </c:pt>
                <c:pt idx="33">
                  <c:v>9.8685599690496381E-3</c:v>
                </c:pt>
                <c:pt idx="34">
                  <c:v>9.5786836544071198E-3</c:v>
                </c:pt>
                <c:pt idx="35">
                  <c:v>9.8518557769277891E-3</c:v>
                </c:pt>
                <c:pt idx="36">
                  <c:v>9.6613156153045991E-3</c:v>
                </c:pt>
                <c:pt idx="37">
                  <c:v>9.6007947692205668E-3</c:v>
                </c:pt>
                <c:pt idx="38">
                  <c:v>9.4074731042888098E-3</c:v>
                </c:pt>
                <c:pt idx="39">
                  <c:v>9.3454120191412918E-3</c:v>
                </c:pt>
                <c:pt idx="40">
                  <c:v>9.9899664243302128E-3</c:v>
                </c:pt>
                <c:pt idx="41">
                  <c:v>9.3508680056679609E-3</c:v>
                </c:pt>
                <c:pt idx="42">
                  <c:v>9.3778385632416542E-3</c:v>
                </c:pt>
                <c:pt idx="43">
                  <c:v>1.0126065717180232E-2</c:v>
                </c:pt>
                <c:pt idx="44">
                  <c:v>9.4893886996706023E-3</c:v>
                </c:pt>
                <c:pt idx="45">
                  <c:v>1.0321940273366078E-2</c:v>
                </c:pt>
                <c:pt idx="46">
                  <c:v>9.3520152602012251E-3</c:v>
                </c:pt>
                <c:pt idx="47">
                  <c:v>9.379435245211289E-3</c:v>
                </c:pt>
                <c:pt idx="48">
                  <c:v>9.3687923986919344E-3</c:v>
                </c:pt>
                <c:pt idx="49">
                  <c:v>1.0288561115561866E-2</c:v>
                </c:pt>
                <c:pt idx="50">
                  <c:v>1.0278671799402591E-2</c:v>
                </c:pt>
                <c:pt idx="51">
                  <c:v>9.3678908580648451E-3</c:v>
                </c:pt>
                <c:pt idx="52">
                  <c:v>9.4419063786584274E-3</c:v>
                </c:pt>
                <c:pt idx="53">
                  <c:v>1.0385009598833372E-2</c:v>
                </c:pt>
                <c:pt idx="54">
                  <c:v>9.6187430468891687E-3</c:v>
                </c:pt>
                <c:pt idx="55">
                  <c:v>9.6496979381542683E-3</c:v>
                </c:pt>
                <c:pt idx="56">
                  <c:v>9.3524843953673147E-3</c:v>
                </c:pt>
                <c:pt idx="57">
                  <c:v>9.3330900724252035E-3</c:v>
                </c:pt>
                <c:pt idx="58">
                  <c:v>9.3737542597971922E-3</c:v>
                </c:pt>
                <c:pt idx="59">
                  <c:v>1.0307865165523018E-2</c:v>
                </c:pt>
                <c:pt idx="60">
                  <c:v>9.3484470255647857E-3</c:v>
                </c:pt>
                <c:pt idx="61">
                  <c:v>1.0280611783073013E-2</c:v>
                </c:pt>
                <c:pt idx="62">
                  <c:v>9.5595545593098862E-3</c:v>
                </c:pt>
                <c:pt idx="63">
                  <c:v>9.3686516588580085E-3</c:v>
                </c:pt>
                <c:pt idx="64">
                  <c:v>1.0098798885545678E-2</c:v>
                </c:pt>
                <c:pt idx="65">
                  <c:v>9.3509184137703389E-3</c:v>
                </c:pt>
                <c:pt idx="66">
                  <c:v>9.3454195529742209E-3</c:v>
                </c:pt>
                <c:pt idx="67">
                  <c:v>9.5152109807814852E-3</c:v>
                </c:pt>
                <c:pt idx="68">
                  <c:v>9.3733546308149545E-3</c:v>
                </c:pt>
                <c:pt idx="69">
                  <c:v>9.3716084394123676E-3</c:v>
                </c:pt>
                <c:pt idx="70">
                  <c:v>1.0307894235847699E-2</c:v>
                </c:pt>
                <c:pt idx="71">
                  <c:v>1.0505303409894416E-2</c:v>
                </c:pt>
                <c:pt idx="72">
                  <c:v>9.3426098960734949E-3</c:v>
                </c:pt>
                <c:pt idx="73">
                  <c:v>9.6165921652349301E-3</c:v>
                </c:pt>
                <c:pt idx="74">
                  <c:v>1.027483721922484E-2</c:v>
                </c:pt>
                <c:pt idx="75">
                  <c:v>9.1126297431056158E-3</c:v>
                </c:pt>
                <c:pt idx="76">
                  <c:v>1.031810408365183E-2</c:v>
                </c:pt>
                <c:pt idx="77">
                  <c:v>9.3582643849112399E-3</c:v>
                </c:pt>
                <c:pt idx="78">
                  <c:v>9.1133090177382171E-3</c:v>
                </c:pt>
                <c:pt idx="79">
                  <c:v>9.965927791137209E-3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BC7-444C-8D00-5F94B288C6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9586191"/>
        <c:axId val="1189585231"/>
      </c:lineChart>
      <c:catAx>
        <c:axId val="1874152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408047"/>
        <c:crosses val="autoZero"/>
        <c:auto val="1"/>
        <c:lblAlgn val="ctr"/>
        <c:lblOffset val="100"/>
        <c:noMultiLvlLbl val="0"/>
      </c:catAx>
      <c:valAx>
        <c:axId val="187408047"/>
        <c:scaling>
          <c:orientation val="minMax"/>
          <c:max val="3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415247"/>
        <c:crosses val="autoZero"/>
        <c:crossBetween val="between"/>
      </c:valAx>
      <c:valAx>
        <c:axId val="1189585231"/>
        <c:scaling>
          <c:orientation val="minMax"/>
        </c:scaling>
        <c:delete val="0"/>
        <c:axPos val="r"/>
        <c:numFmt formatCode="0.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9586191"/>
        <c:crosses val="max"/>
        <c:crossBetween val="between"/>
      </c:valAx>
      <c:catAx>
        <c:axId val="118958619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89585231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tx1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span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'MV Dist-Tax Change'!$D$4</c:f>
              <c:strCache>
                <c:ptCount val="1"/>
                <c:pt idx="0">
                  <c:v>Count
(Left Axis)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'MV Dist-Tax Change'!$C$5:$C$84</c:f>
              <c:strCache>
                <c:ptCount val="80"/>
                <c:pt idx="0">
                  <c:v>$0k-$25k</c:v>
                </c:pt>
                <c:pt idx="1">
                  <c:v>$25k-$50k</c:v>
                </c:pt>
                <c:pt idx="2">
                  <c:v>$50k-$75k</c:v>
                </c:pt>
                <c:pt idx="3">
                  <c:v>$75k-$100k</c:v>
                </c:pt>
                <c:pt idx="4">
                  <c:v>$100k-$125k</c:v>
                </c:pt>
                <c:pt idx="5">
                  <c:v>$125k-$150k</c:v>
                </c:pt>
                <c:pt idx="6">
                  <c:v>$150k-$175k</c:v>
                </c:pt>
                <c:pt idx="7">
                  <c:v>$175k-$200k</c:v>
                </c:pt>
                <c:pt idx="8">
                  <c:v>$200k-$225k</c:v>
                </c:pt>
                <c:pt idx="9">
                  <c:v>$225k-$250k</c:v>
                </c:pt>
                <c:pt idx="10">
                  <c:v>$250k-$275k</c:v>
                </c:pt>
                <c:pt idx="11">
                  <c:v>$275k-$300k</c:v>
                </c:pt>
                <c:pt idx="12">
                  <c:v>$300k-$325k</c:v>
                </c:pt>
                <c:pt idx="13">
                  <c:v>$325k-$350k</c:v>
                </c:pt>
                <c:pt idx="14">
                  <c:v>$350k-$375k</c:v>
                </c:pt>
                <c:pt idx="15">
                  <c:v>$375k-$400k</c:v>
                </c:pt>
                <c:pt idx="16">
                  <c:v>$400k-$425k</c:v>
                </c:pt>
                <c:pt idx="17">
                  <c:v>$425k-$450k</c:v>
                </c:pt>
                <c:pt idx="18">
                  <c:v>$450k-$475k</c:v>
                </c:pt>
                <c:pt idx="19">
                  <c:v>$475k-$500k</c:v>
                </c:pt>
                <c:pt idx="20">
                  <c:v>$500k-$525k</c:v>
                </c:pt>
                <c:pt idx="21">
                  <c:v>$525k-$550k</c:v>
                </c:pt>
                <c:pt idx="22">
                  <c:v>$550k-$575k</c:v>
                </c:pt>
                <c:pt idx="23">
                  <c:v>$575k-$600k</c:v>
                </c:pt>
                <c:pt idx="24">
                  <c:v>$600k-$625k</c:v>
                </c:pt>
                <c:pt idx="25">
                  <c:v>$625k-$650k</c:v>
                </c:pt>
                <c:pt idx="26">
                  <c:v>$650k-$675k</c:v>
                </c:pt>
                <c:pt idx="27">
                  <c:v>$675k-$700k</c:v>
                </c:pt>
                <c:pt idx="28">
                  <c:v>$700k-$725k</c:v>
                </c:pt>
                <c:pt idx="29">
                  <c:v>$725k-$750k</c:v>
                </c:pt>
                <c:pt idx="30">
                  <c:v>$750k-$775k</c:v>
                </c:pt>
                <c:pt idx="31">
                  <c:v>$775k-$800k</c:v>
                </c:pt>
                <c:pt idx="32">
                  <c:v>$800k-$825k</c:v>
                </c:pt>
                <c:pt idx="33">
                  <c:v>$825k-$850k</c:v>
                </c:pt>
                <c:pt idx="34">
                  <c:v>$850k-$875k</c:v>
                </c:pt>
                <c:pt idx="35">
                  <c:v>$875k-$900k</c:v>
                </c:pt>
                <c:pt idx="36">
                  <c:v>$900k-$925k</c:v>
                </c:pt>
                <c:pt idx="37">
                  <c:v>$925k-$950k</c:v>
                </c:pt>
                <c:pt idx="38">
                  <c:v>$950k-$975k</c:v>
                </c:pt>
                <c:pt idx="39">
                  <c:v>$975k-$1,000k</c:v>
                </c:pt>
                <c:pt idx="40">
                  <c:v>$1,000k-$1,025k</c:v>
                </c:pt>
                <c:pt idx="41">
                  <c:v>$1,025k-$1,050k</c:v>
                </c:pt>
                <c:pt idx="42">
                  <c:v>$1,050k-$1,075k</c:v>
                </c:pt>
                <c:pt idx="43">
                  <c:v>$1,075k-$1,100k</c:v>
                </c:pt>
                <c:pt idx="44">
                  <c:v>$1,100k-$1,125k</c:v>
                </c:pt>
                <c:pt idx="45">
                  <c:v>$1,125k-$1,150k</c:v>
                </c:pt>
                <c:pt idx="46">
                  <c:v>$1,150k-$1,175k</c:v>
                </c:pt>
                <c:pt idx="47">
                  <c:v>$1,175k-$1,200k</c:v>
                </c:pt>
                <c:pt idx="48">
                  <c:v>$1,200k-$1,225k</c:v>
                </c:pt>
                <c:pt idx="49">
                  <c:v>$1,225k-$1,250k</c:v>
                </c:pt>
                <c:pt idx="50">
                  <c:v>$1,250k-$1,275k</c:v>
                </c:pt>
                <c:pt idx="51">
                  <c:v>$1,275k-$1,300k</c:v>
                </c:pt>
                <c:pt idx="52">
                  <c:v>$1,300k-$1,325k</c:v>
                </c:pt>
                <c:pt idx="53">
                  <c:v>$1,325k-$1,350k</c:v>
                </c:pt>
                <c:pt idx="54">
                  <c:v>$1,350k-$1,375k</c:v>
                </c:pt>
                <c:pt idx="55">
                  <c:v>$1,375k-$1,400k</c:v>
                </c:pt>
                <c:pt idx="56">
                  <c:v>$1,400k-$1,425k</c:v>
                </c:pt>
                <c:pt idx="57">
                  <c:v>$1,425k-$1,450k</c:v>
                </c:pt>
                <c:pt idx="58">
                  <c:v>$1,450k-$1,475k</c:v>
                </c:pt>
                <c:pt idx="59">
                  <c:v>$1,475k-$1,500k</c:v>
                </c:pt>
                <c:pt idx="60">
                  <c:v>$1,500k-$1,525k</c:v>
                </c:pt>
                <c:pt idx="61">
                  <c:v>$1,525k-$1,550k</c:v>
                </c:pt>
                <c:pt idx="62">
                  <c:v>$1,550k-$1,575k</c:v>
                </c:pt>
                <c:pt idx="63">
                  <c:v>$1,575k-$1,600k</c:v>
                </c:pt>
                <c:pt idx="64">
                  <c:v>$1,600k-$1,625k</c:v>
                </c:pt>
                <c:pt idx="65">
                  <c:v>$1,625k-$1,650k</c:v>
                </c:pt>
                <c:pt idx="66">
                  <c:v>$1,650k-$1,675k</c:v>
                </c:pt>
                <c:pt idx="67">
                  <c:v>$1,675k-$1,700k</c:v>
                </c:pt>
                <c:pt idx="68">
                  <c:v>$1,700k-$1,725k</c:v>
                </c:pt>
                <c:pt idx="69">
                  <c:v>$1,725k-$1,750k</c:v>
                </c:pt>
                <c:pt idx="70">
                  <c:v>$1,750k-$1,775k</c:v>
                </c:pt>
                <c:pt idx="71">
                  <c:v>$1,775k-$1,800k</c:v>
                </c:pt>
                <c:pt idx="72">
                  <c:v>$1,800k-$1,825k</c:v>
                </c:pt>
                <c:pt idx="73">
                  <c:v>$1,825k-$1,850k</c:v>
                </c:pt>
                <c:pt idx="74">
                  <c:v>$1,850k-$1,875k</c:v>
                </c:pt>
                <c:pt idx="75">
                  <c:v>$1,875k-$1,900k</c:v>
                </c:pt>
                <c:pt idx="76">
                  <c:v>$1,900k-$1,925k</c:v>
                </c:pt>
                <c:pt idx="77">
                  <c:v>$1,925k-$1,950k</c:v>
                </c:pt>
                <c:pt idx="78">
                  <c:v>$1,950k-$1,975k</c:v>
                </c:pt>
                <c:pt idx="79">
                  <c:v>$1,975k-$2,000k</c:v>
                </c:pt>
              </c:strCache>
            </c:strRef>
          </c:cat>
          <c:val>
            <c:numRef>
              <c:f>'MV Dist-Tax Change'!$D$5:$D$84</c:f>
              <c:numCache>
                <c:formatCode>#,##0</c:formatCode>
                <c:ptCount val="80"/>
                <c:pt idx="0">
                  <c:v>3255</c:v>
                </c:pt>
                <c:pt idx="1">
                  <c:v>2508</c:v>
                </c:pt>
                <c:pt idx="2">
                  <c:v>2355</c:v>
                </c:pt>
                <c:pt idx="3">
                  <c:v>1952</c:v>
                </c:pt>
                <c:pt idx="4">
                  <c:v>1877</c:v>
                </c:pt>
                <c:pt idx="5">
                  <c:v>1704</c:v>
                </c:pt>
                <c:pt idx="6">
                  <c:v>1645</c:v>
                </c:pt>
                <c:pt idx="7">
                  <c:v>1507</c:v>
                </c:pt>
                <c:pt idx="8">
                  <c:v>1406</c:v>
                </c:pt>
                <c:pt idx="9">
                  <c:v>1327</c:v>
                </c:pt>
                <c:pt idx="10">
                  <c:v>1098</c:v>
                </c:pt>
                <c:pt idx="11">
                  <c:v>1197</c:v>
                </c:pt>
                <c:pt idx="12">
                  <c:v>954</c:v>
                </c:pt>
                <c:pt idx="13">
                  <c:v>839</c:v>
                </c:pt>
                <c:pt idx="14">
                  <c:v>884</c:v>
                </c:pt>
                <c:pt idx="15">
                  <c:v>824</c:v>
                </c:pt>
                <c:pt idx="16">
                  <c:v>734</c:v>
                </c:pt>
                <c:pt idx="17">
                  <c:v>661</c:v>
                </c:pt>
                <c:pt idx="18">
                  <c:v>628</c:v>
                </c:pt>
                <c:pt idx="19">
                  <c:v>569</c:v>
                </c:pt>
                <c:pt idx="20">
                  <c:v>588</c:v>
                </c:pt>
                <c:pt idx="21">
                  <c:v>532</c:v>
                </c:pt>
                <c:pt idx="22">
                  <c:v>531</c:v>
                </c:pt>
                <c:pt idx="23">
                  <c:v>487</c:v>
                </c:pt>
                <c:pt idx="24">
                  <c:v>451</c:v>
                </c:pt>
                <c:pt idx="25">
                  <c:v>450</c:v>
                </c:pt>
                <c:pt idx="26">
                  <c:v>402</c:v>
                </c:pt>
                <c:pt idx="27">
                  <c:v>392</c:v>
                </c:pt>
                <c:pt idx="28">
                  <c:v>387</c:v>
                </c:pt>
                <c:pt idx="29">
                  <c:v>388</c:v>
                </c:pt>
                <c:pt idx="30">
                  <c:v>344</c:v>
                </c:pt>
                <c:pt idx="31">
                  <c:v>359</c:v>
                </c:pt>
                <c:pt idx="32">
                  <c:v>297</c:v>
                </c:pt>
                <c:pt idx="33">
                  <c:v>291</c:v>
                </c:pt>
                <c:pt idx="34">
                  <c:v>289</c:v>
                </c:pt>
                <c:pt idx="35">
                  <c:v>258</c:v>
                </c:pt>
                <c:pt idx="36">
                  <c:v>271</c:v>
                </c:pt>
                <c:pt idx="37">
                  <c:v>253</c:v>
                </c:pt>
                <c:pt idx="38">
                  <c:v>236</c:v>
                </c:pt>
                <c:pt idx="39">
                  <c:v>237</c:v>
                </c:pt>
                <c:pt idx="40">
                  <c:v>209</c:v>
                </c:pt>
                <c:pt idx="41">
                  <c:v>186</c:v>
                </c:pt>
                <c:pt idx="42">
                  <c:v>225</c:v>
                </c:pt>
                <c:pt idx="43">
                  <c:v>236</c:v>
                </c:pt>
                <c:pt idx="44">
                  <c:v>198</c:v>
                </c:pt>
                <c:pt idx="45">
                  <c:v>176</c:v>
                </c:pt>
                <c:pt idx="46">
                  <c:v>183</c:v>
                </c:pt>
                <c:pt idx="47">
                  <c:v>175</c:v>
                </c:pt>
                <c:pt idx="48">
                  <c:v>155</c:v>
                </c:pt>
                <c:pt idx="49">
                  <c:v>141</c:v>
                </c:pt>
                <c:pt idx="50">
                  <c:v>157</c:v>
                </c:pt>
                <c:pt idx="51">
                  <c:v>163</c:v>
                </c:pt>
                <c:pt idx="52">
                  <c:v>140</c:v>
                </c:pt>
                <c:pt idx="53">
                  <c:v>118</c:v>
                </c:pt>
                <c:pt idx="54">
                  <c:v>131</c:v>
                </c:pt>
                <c:pt idx="55">
                  <c:v>114</c:v>
                </c:pt>
                <c:pt idx="56">
                  <c:v>127</c:v>
                </c:pt>
                <c:pt idx="57">
                  <c:v>122</c:v>
                </c:pt>
                <c:pt idx="58">
                  <c:v>129</c:v>
                </c:pt>
                <c:pt idx="59">
                  <c:v>113</c:v>
                </c:pt>
                <c:pt idx="60">
                  <c:v>113</c:v>
                </c:pt>
                <c:pt idx="61">
                  <c:v>115</c:v>
                </c:pt>
                <c:pt idx="62">
                  <c:v>89</c:v>
                </c:pt>
                <c:pt idx="63">
                  <c:v>106</c:v>
                </c:pt>
                <c:pt idx="64">
                  <c:v>89</c:v>
                </c:pt>
                <c:pt idx="65">
                  <c:v>101</c:v>
                </c:pt>
                <c:pt idx="66">
                  <c:v>77</c:v>
                </c:pt>
                <c:pt idx="67">
                  <c:v>79</c:v>
                </c:pt>
                <c:pt idx="68">
                  <c:v>87</c:v>
                </c:pt>
                <c:pt idx="69">
                  <c:v>77</c:v>
                </c:pt>
                <c:pt idx="70">
                  <c:v>96</c:v>
                </c:pt>
                <c:pt idx="71">
                  <c:v>67</c:v>
                </c:pt>
                <c:pt idx="72">
                  <c:v>73</c:v>
                </c:pt>
                <c:pt idx="73">
                  <c:v>78</c:v>
                </c:pt>
                <c:pt idx="74">
                  <c:v>69</c:v>
                </c:pt>
                <c:pt idx="75">
                  <c:v>74</c:v>
                </c:pt>
                <c:pt idx="76">
                  <c:v>62</c:v>
                </c:pt>
                <c:pt idx="77">
                  <c:v>60</c:v>
                </c:pt>
                <c:pt idx="78">
                  <c:v>62</c:v>
                </c:pt>
                <c:pt idx="79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71-469C-B4F9-5ECE4F741B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415247"/>
        <c:axId val="187408047"/>
      </c:barChart>
      <c:lineChart>
        <c:grouping val="standard"/>
        <c:varyColors val="0"/>
        <c:ser>
          <c:idx val="1"/>
          <c:order val="1"/>
          <c:tx>
            <c:strRef>
              <c:f>'MV Dist-Tax Change'!$E$4</c:f>
              <c:strCache>
                <c:ptCount val="1"/>
                <c:pt idx="0">
                  <c:v>Annual Change in Taxes With SB542/HB231
(Right Axis)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'MV Dist-Tax Change'!$C$5:$C$84</c:f>
              <c:strCache>
                <c:ptCount val="80"/>
                <c:pt idx="0">
                  <c:v>$0k-$25k</c:v>
                </c:pt>
                <c:pt idx="1">
                  <c:v>$25k-$50k</c:v>
                </c:pt>
                <c:pt idx="2">
                  <c:v>$50k-$75k</c:v>
                </c:pt>
                <c:pt idx="3">
                  <c:v>$75k-$100k</c:v>
                </c:pt>
                <c:pt idx="4">
                  <c:v>$100k-$125k</c:v>
                </c:pt>
                <c:pt idx="5">
                  <c:v>$125k-$150k</c:v>
                </c:pt>
                <c:pt idx="6">
                  <c:v>$150k-$175k</c:v>
                </c:pt>
                <c:pt idx="7">
                  <c:v>$175k-$200k</c:v>
                </c:pt>
                <c:pt idx="8">
                  <c:v>$200k-$225k</c:v>
                </c:pt>
                <c:pt idx="9">
                  <c:v>$225k-$250k</c:v>
                </c:pt>
                <c:pt idx="10">
                  <c:v>$250k-$275k</c:v>
                </c:pt>
                <c:pt idx="11">
                  <c:v>$275k-$300k</c:v>
                </c:pt>
                <c:pt idx="12">
                  <c:v>$300k-$325k</c:v>
                </c:pt>
                <c:pt idx="13">
                  <c:v>$325k-$350k</c:v>
                </c:pt>
                <c:pt idx="14">
                  <c:v>$350k-$375k</c:v>
                </c:pt>
                <c:pt idx="15">
                  <c:v>$375k-$400k</c:v>
                </c:pt>
                <c:pt idx="16">
                  <c:v>$400k-$425k</c:v>
                </c:pt>
                <c:pt idx="17">
                  <c:v>$425k-$450k</c:v>
                </c:pt>
                <c:pt idx="18">
                  <c:v>$450k-$475k</c:v>
                </c:pt>
                <c:pt idx="19">
                  <c:v>$475k-$500k</c:v>
                </c:pt>
                <c:pt idx="20">
                  <c:v>$500k-$525k</c:v>
                </c:pt>
                <c:pt idx="21">
                  <c:v>$525k-$550k</c:v>
                </c:pt>
                <c:pt idx="22">
                  <c:v>$550k-$575k</c:v>
                </c:pt>
                <c:pt idx="23">
                  <c:v>$575k-$600k</c:v>
                </c:pt>
                <c:pt idx="24">
                  <c:v>$600k-$625k</c:v>
                </c:pt>
                <c:pt idx="25">
                  <c:v>$625k-$650k</c:v>
                </c:pt>
                <c:pt idx="26">
                  <c:v>$650k-$675k</c:v>
                </c:pt>
                <c:pt idx="27">
                  <c:v>$675k-$700k</c:v>
                </c:pt>
                <c:pt idx="28">
                  <c:v>$700k-$725k</c:v>
                </c:pt>
                <c:pt idx="29">
                  <c:v>$725k-$750k</c:v>
                </c:pt>
                <c:pt idx="30">
                  <c:v>$750k-$775k</c:v>
                </c:pt>
                <c:pt idx="31">
                  <c:v>$775k-$800k</c:v>
                </c:pt>
                <c:pt idx="32">
                  <c:v>$800k-$825k</c:v>
                </c:pt>
                <c:pt idx="33">
                  <c:v>$825k-$850k</c:v>
                </c:pt>
                <c:pt idx="34">
                  <c:v>$850k-$875k</c:v>
                </c:pt>
                <c:pt idx="35">
                  <c:v>$875k-$900k</c:v>
                </c:pt>
                <c:pt idx="36">
                  <c:v>$900k-$925k</c:v>
                </c:pt>
                <c:pt idx="37">
                  <c:v>$925k-$950k</c:v>
                </c:pt>
                <c:pt idx="38">
                  <c:v>$950k-$975k</c:v>
                </c:pt>
                <c:pt idx="39">
                  <c:v>$975k-$1,000k</c:v>
                </c:pt>
                <c:pt idx="40">
                  <c:v>$1,000k-$1,025k</c:v>
                </c:pt>
                <c:pt idx="41">
                  <c:v>$1,025k-$1,050k</c:v>
                </c:pt>
                <c:pt idx="42">
                  <c:v>$1,050k-$1,075k</c:v>
                </c:pt>
                <c:pt idx="43">
                  <c:v>$1,075k-$1,100k</c:v>
                </c:pt>
                <c:pt idx="44">
                  <c:v>$1,100k-$1,125k</c:v>
                </c:pt>
                <c:pt idx="45">
                  <c:v>$1,125k-$1,150k</c:v>
                </c:pt>
                <c:pt idx="46">
                  <c:v>$1,150k-$1,175k</c:v>
                </c:pt>
                <c:pt idx="47">
                  <c:v>$1,175k-$1,200k</c:v>
                </c:pt>
                <c:pt idx="48">
                  <c:v>$1,200k-$1,225k</c:v>
                </c:pt>
                <c:pt idx="49">
                  <c:v>$1,225k-$1,250k</c:v>
                </c:pt>
                <c:pt idx="50">
                  <c:v>$1,250k-$1,275k</c:v>
                </c:pt>
                <c:pt idx="51">
                  <c:v>$1,275k-$1,300k</c:v>
                </c:pt>
                <c:pt idx="52">
                  <c:v>$1,300k-$1,325k</c:v>
                </c:pt>
                <c:pt idx="53">
                  <c:v>$1,325k-$1,350k</c:v>
                </c:pt>
                <c:pt idx="54">
                  <c:v>$1,350k-$1,375k</c:v>
                </c:pt>
                <c:pt idx="55">
                  <c:v>$1,375k-$1,400k</c:v>
                </c:pt>
                <c:pt idx="56">
                  <c:v>$1,400k-$1,425k</c:v>
                </c:pt>
                <c:pt idx="57">
                  <c:v>$1,425k-$1,450k</c:v>
                </c:pt>
                <c:pt idx="58">
                  <c:v>$1,450k-$1,475k</c:v>
                </c:pt>
                <c:pt idx="59">
                  <c:v>$1,475k-$1,500k</c:v>
                </c:pt>
                <c:pt idx="60">
                  <c:v>$1,500k-$1,525k</c:v>
                </c:pt>
                <c:pt idx="61">
                  <c:v>$1,525k-$1,550k</c:v>
                </c:pt>
                <c:pt idx="62">
                  <c:v>$1,550k-$1,575k</c:v>
                </c:pt>
                <c:pt idx="63">
                  <c:v>$1,575k-$1,600k</c:v>
                </c:pt>
                <c:pt idx="64">
                  <c:v>$1,600k-$1,625k</c:v>
                </c:pt>
                <c:pt idx="65">
                  <c:v>$1,625k-$1,650k</c:v>
                </c:pt>
                <c:pt idx="66">
                  <c:v>$1,650k-$1,675k</c:v>
                </c:pt>
                <c:pt idx="67">
                  <c:v>$1,675k-$1,700k</c:v>
                </c:pt>
                <c:pt idx="68">
                  <c:v>$1,700k-$1,725k</c:v>
                </c:pt>
                <c:pt idx="69">
                  <c:v>$1,725k-$1,750k</c:v>
                </c:pt>
                <c:pt idx="70">
                  <c:v>$1,750k-$1,775k</c:v>
                </c:pt>
                <c:pt idx="71">
                  <c:v>$1,775k-$1,800k</c:v>
                </c:pt>
                <c:pt idx="72">
                  <c:v>$1,800k-$1,825k</c:v>
                </c:pt>
                <c:pt idx="73">
                  <c:v>$1,825k-$1,850k</c:v>
                </c:pt>
                <c:pt idx="74">
                  <c:v>$1,850k-$1,875k</c:v>
                </c:pt>
                <c:pt idx="75">
                  <c:v>$1,875k-$1,900k</c:v>
                </c:pt>
                <c:pt idx="76">
                  <c:v>$1,900k-$1,925k</c:v>
                </c:pt>
                <c:pt idx="77">
                  <c:v>$1,925k-$1,950k</c:v>
                </c:pt>
                <c:pt idx="78">
                  <c:v>$1,950k-$1,975k</c:v>
                </c:pt>
                <c:pt idx="79">
                  <c:v>$1,975k-$2,000k</c:v>
                </c:pt>
              </c:strCache>
            </c:strRef>
          </c:cat>
          <c:val>
            <c:numRef>
              <c:f>'MV Dist-Tax Change'!$E$5:$E$84</c:f>
              <c:numCache>
                <c:formatCode>0.000%</c:formatCode>
                <c:ptCount val="80"/>
                <c:pt idx="0">
                  <c:v>-0.11362161811864263</c:v>
                </c:pt>
                <c:pt idx="1">
                  <c:v>-9.5986438074375457E-2</c:v>
                </c:pt>
                <c:pt idx="2">
                  <c:v>-6.2599590468851773E-2</c:v>
                </c:pt>
                <c:pt idx="3">
                  <c:v>-5.1696256003837149E-2</c:v>
                </c:pt>
                <c:pt idx="4">
                  <c:v>-4.1079510307424405E-2</c:v>
                </c:pt>
                <c:pt idx="5">
                  <c:v>-4.5072471824427418E-2</c:v>
                </c:pt>
                <c:pt idx="6">
                  <c:v>-3.1208603752249653E-2</c:v>
                </c:pt>
                <c:pt idx="7">
                  <c:v>-3.4189913413856354E-2</c:v>
                </c:pt>
                <c:pt idx="8">
                  <c:v>-1.9913615810616681E-2</c:v>
                </c:pt>
                <c:pt idx="9">
                  <c:v>-2.9653443797108436E-2</c:v>
                </c:pt>
                <c:pt idx="10">
                  <c:v>-6.3240404547577178E-2</c:v>
                </c:pt>
                <c:pt idx="11">
                  <c:v>-4.5267257379247972E-2</c:v>
                </c:pt>
                <c:pt idx="12">
                  <c:v>-3.4143924482422316E-2</c:v>
                </c:pt>
                <c:pt idx="13">
                  <c:v>-3.178842736506271E-2</c:v>
                </c:pt>
                <c:pt idx="14">
                  <c:v>-3.0506585696647104E-2</c:v>
                </c:pt>
                <c:pt idx="15">
                  <c:v>-2.9261385115190386E-2</c:v>
                </c:pt>
                <c:pt idx="16">
                  <c:v>-1.6194963639241999E-2</c:v>
                </c:pt>
                <c:pt idx="17">
                  <c:v>1.0179295375707387E-2</c:v>
                </c:pt>
                <c:pt idx="18">
                  <c:v>2.0426268956056925E-2</c:v>
                </c:pt>
                <c:pt idx="19">
                  <c:v>3.5349418792258502E-2</c:v>
                </c:pt>
                <c:pt idx="20">
                  <c:v>5.6817812383285538E-2</c:v>
                </c:pt>
                <c:pt idx="21">
                  <c:v>6.050374126554825E-2</c:v>
                </c:pt>
                <c:pt idx="22">
                  <c:v>7.2971204861520089E-2</c:v>
                </c:pt>
                <c:pt idx="23">
                  <c:v>7.4449710915976741E-2</c:v>
                </c:pt>
                <c:pt idx="24">
                  <c:v>0.10148910336784644</c:v>
                </c:pt>
                <c:pt idx="25">
                  <c:v>9.5994452127610486E-2</c:v>
                </c:pt>
                <c:pt idx="26">
                  <c:v>9.8784386881352826E-2</c:v>
                </c:pt>
                <c:pt idx="27">
                  <c:v>0.10891092316297779</c:v>
                </c:pt>
                <c:pt idx="28">
                  <c:v>0.15121993932114397</c:v>
                </c:pt>
                <c:pt idx="29">
                  <c:v>0.12103066274238317</c:v>
                </c:pt>
                <c:pt idx="30">
                  <c:v>0.13695526024950588</c:v>
                </c:pt>
                <c:pt idx="31">
                  <c:v>0.14894575531774712</c:v>
                </c:pt>
                <c:pt idx="32">
                  <c:v>0.14499848995923537</c:v>
                </c:pt>
                <c:pt idx="33">
                  <c:v>0.16615409521561331</c:v>
                </c:pt>
                <c:pt idx="34">
                  <c:v>0.13022397342965486</c:v>
                </c:pt>
                <c:pt idx="35">
                  <c:v>0.15835283576111125</c:v>
                </c:pt>
                <c:pt idx="36">
                  <c:v>0.15178383736068746</c:v>
                </c:pt>
                <c:pt idx="37">
                  <c:v>0.14664570747983108</c:v>
                </c:pt>
                <c:pt idx="38">
                  <c:v>0.14992385350317505</c:v>
                </c:pt>
                <c:pt idx="39">
                  <c:v>0.18279898168314679</c:v>
                </c:pt>
                <c:pt idx="40">
                  <c:v>0.18532030777260267</c:v>
                </c:pt>
                <c:pt idx="41">
                  <c:v>0.15963577271866802</c:v>
                </c:pt>
                <c:pt idx="42">
                  <c:v>0.16921186560988333</c:v>
                </c:pt>
                <c:pt idx="43">
                  <c:v>0.19337706160762747</c:v>
                </c:pt>
                <c:pt idx="44">
                  <c:v>0.18283200576608816</c:v>
                </c:pt>
                <c:pt idx="45">
                  <c:v>0.19699671238782268</c:v>
                </c:pt>
                <c:pt idx="46">
                  <c:v>0.18600307383223647</c:v>
                </c:pt>
                <c:pt idx="47">
                  <c:v>0.18986923202792627</c:v>
                </c:pt>
                <c:pt idx="48">
                  <c:v>0.19583207701613214</c:v>
                </c:pt>
                <c:pt idx="49">
                  <c:v>0.156959854575214</c:v>
                </c:pt>
                <c:pt idx="50">
                  <c:v>0.23085806190977309</c:v>
                </c:pt>
                <c:pt idx="51">
                  <c:v>0.19739771076752133</c:v>
                </c:pt>
                <c:pt idx="52">
                  <c:v>0.18589617411660464</c:v>
                </c:pt>
                <c:pt idx="53">
                  <c:v>0.19440496494764836</c:v>
                </c:pt>
                <c:pt idx="54">
                  <c:v>0.2005593616336363</c:v>
                </c:pt>
                <c:pt idx="55">
                  <c:v>0.16609093713092082</c:v>
                </c:pt>
                <c:pt idx="56">
                  <c:v>0.20299613058260024</c:v>
                </c:pt>
                <c:pt idx="57">
                  <c:v>0.20188892012548754</c:v>
                </c:pt>
                <c:pt idx="58">
                  <c:v>0.18743393397339214</c:v>
                </c:pt>
                <c:pt idx="59">
                  <c:v>0.21415469807012721</c:v>
                </c:pt>
                <c:pt idx="60">
                  <c:v>0.19808976757017538</c:v>
                </c:pt>
                <c:pt idx="61">
                  <c:v>0.18522453581693155</c:v>
                </c:pt>
                <c:pt idx="62">
                  <c:v>0.18744713478688846</c:v>
                </c:pt>
                <c:pt idx="63">
                  <c:v>0.20888462512542016</c:v>
                </c:pt>
                <c:pt idx="64">
                  <c:v>0.19972459576839352</c:v>
                </c:pt>
                <c:pt idx="65">
                  <c:v>0.23236974228891349</c:v>
                </c:pt>
                <c:pt idx="66">
                  <c:v>0.20602832782509561</c:v>
                </c:pt>
                <c:pt idx="67">
                  <c:v>0.16671913477708777</c:v>
                </c:pt>
                <c:pt idx="68">
                  <c:v>0.16944832551769928</c:v>
                </c:pt>
                <c:pt idx="69">
                  <c:v>0.19934248720319747</c:v>
                </c:pt>
                <c:pt idx="70">
                  <c:v>0.18674467072515977</c:v>
                </c:pt>
                <c:pt idx="71">
                  <c:v>0.19455690816406324</c:v>
                </c:pt>
                <c:pt idx="72">
                  <c:v>0.27193750625192581</c:v>
                </c:pt>
                <c:pt idx="73">
                  <c:v>0.16018191384867941</c:v>
                </c:pt>
                <c:pt idx="74">
                  <c:v>0.23963797354438321</c:v>
                </c:pt>
                <c:pt idx="75">
                  <c:v>0.19701153274473604</c:v>
                </c:pt>
                <c:pt idx="76">
                  <c:v>0.22501507793765319</c:v>
                </c:pt>
                <c:pt idx="77">
                  <c:v>0.1681625037587966</c:v>
                </c:pt>
                <c:pt idx="78">
                  <c:v>0.24634730347535017</c:v>
                </c:pt>
                <c:pt idx="79">
                  <c:v>0.20110734603143809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B71-469C-B4F9-5ECE4F741B3A}"/>
            </c:ext>
          </c:extLst>
        </c:ser>
        <c:ser>
          <c:idx val="2"/>
          <c:order val="2"/>
          <c:tx>
            <c:strRef>
              <c:f>'MV Dist-Tax Change'!$F$4</c:f>
              <c:strCache>
                <c:ptCount val="1"/>
                <c:pt idx="0">
                  <c:v>Annual Change in Taxes Without SB542/HB231
(Right Axis)</c:v>
                </c:pt>
              </c:strCache>
            </c:strRef>
          </c:tx>
          <c:spPr>
            <a:ln w="28575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'MV Dist-Tax Change'!$C$5:$C$84</c:f>
              <c:strCache>
                <c:ptCount val="80"/>
                <c:pt idx="0">
                  <c:v>$0k-$25k</c:v>
                </c:pt>
                <c:pt idx="1">
                  <c:v>$25k-$50k</c:v>
                </c:pt>
                <c:pt idx="2">
                  <c:v>$50k-$75k</c:v>
                </c:pt>
                <c:pt idx="3">
                  <c:v>$75k-$100k</c:v>
                </c:pt>
                <c:pt idx="4">
                  <c:v>$100k-$125k</c:v>
                </c:pt>
                <c:pt idx="5">
                  <c:v>$125k-$150k</c:v>
                </c:pt>
                <c:pt idx="6">
                  <c:v>$150k-$175k</c:v>
                </c:pt>
                <c:pt idx="7">
                  <c:v>$175k-$200k</c:v>
                </c:pt>
                <c:pt idx="8">
                  <c:v>$200k-$225k</c:v>
                </c:pt>
                <c:pt idx="9">
                  <c:v>$225k-$250k</c:v>
                </c:pt>
                <c:pt idx="10">
                  <c:v>$250k-$275k</c:v>
                </c:pt>
                <c:pt idx="11">
                  <c:v>$275k-$300k</c:v>
                </c:pt>
                <c:pt idx="12">
                  <c:v>$300k-$325k</c:v>
                </c:pt>
                <c:pt idx="13">
                  <c:v>$325k-$350k</c:v>
                </c:pt>
                <c:pt idx="14">
                  <c:v>$350k-$375k</c:v>
                </c:pt>
                <c:pt idx="15">
                  <c:v>$375k-$400k</c:v>
                </c:pt>
                <c:pt idx="16">
                  <c:v>$400k-$425k</c:v>
                </c:pt>
                <c:pt idx="17">
                  <c:v>$425k-$450k</c:v>
                </c:pt>
                <c:pt idx="18">
                  <c:v>$450k-$475k</c:v>
                </c:pt>
                <c:pt idx="19">
                  <c:v>$475k-$500k</c:v>
                </c:pt>
                <c:pt idx="20">
                  <c:v>$500k-$525k</c:v>
                </c:pt>
                <c:pt idx="21">
                  <c:v>$525k-$550k</c:v>
                </c:pt>
                <c:pt idx="22">
                  <c:v>$550k-$575k</c:v>
                </c:pt>
                <c:pt idx="23">
                  <c:v>$575k-$600k</c:v>
                </c:pt>
                <c:pt idx="24">
                  <c:v>$600k-$625k</c:v>
                </c:pt>
                <c:pt idx="25">
                  <c:v>$625k-$650k</c:v>
                </c:pt>
                <c:pt idx="26">
                  <c:v>$650k-$675k</c:v>
                </c:pt>
                <c:pt idx="27">
                  <c:v>$675k-$700k</c:v>
                </c:pt>
                <c:pt idx="28">
                  <c:v>$700k-$725k</c:v>
                </c:pt>
                <c:pt idx="29">
                  <c:v>$725k-$750k</c:v>
                </c:pt>
                <c:pt idx="30">
                  <c:v>$750k-$775k</c:v>
                </c:pt>
                <c:pt idx="31">
                  <c:v>$775k-$800k</c:v>
                </c:pt>
                <c:pt idx="32">
                  <c:v>$800k-$825k</c:v>
                </c:pt>
                <c:pt idx="33">
                  <c:v>$825k-$850k</c:v>
                </c:pt>
                <c:pt idx="34">
                  <c:v>$850k-$875k</c:v>
                </c:pt>
                <c:pt idx="35">
                  <c:v>$875k-$900k</c:v>
                </c:pt>
                <c:pt idx="36">
                  <c:v>$900k-$925k</c:v>
                </c:pt>
                <c:pt idx="37">
                  <c:v>$925k-$950k</c:v>
                </c:pt>
                <c:pt idx="38">
                  <c:v>$950k-$975k</c:v>
                </c:pt>
                <c:pt idx="39">
                  <c:v>$975k-$1,000k</c:v>
                </c:pt>
                <c:pt idx="40">
                  <c:v>$1,000k-$1,025k</c:v>
                </c:pt>
                <c:pt idx="41">
                  <c:v>$1,025k-$1,050k</c:v>
                </c:pt>
                <c:pt idx="42">
                  <c:v>$1,050k-$1,075k</c:v>
                </c:pt>
                <c:pt idx="43">
                  <c:v>$1,075k-$1,100k</c:v>
                </c:pt>
                <c:pt idx="44">
                  <c:v>$1,100k-$1,125k</c:v>
                </c:pt>
                <c:pt idx="45">
                  <c:v>$1,125k-$1,150k</c:v>
                </c:pt>
                <c:pt idx="46">
                  <c:v>$1,150k-$1,175k</c:v>
                </c:pt>
                <c:pt idx="47">
                  <c:v>$1,175k-$1,200k</c:v>
                </c:pt>
                <c:pt idx="48">
                  <c:v>$1,200k-$1,225k</c:v>
                </c:pt>
                <c:pt idx="49">
                  <c:v>$1,225k-$1,250k</c:v>
                </c:pt>
                <c:pt idx="50">
                  <c:v>$1,250k-$1,275k</c:v>
                </c:pt>
                <c:pt idx="51">
                  <c:v>$1,275k-$1,300k</c:v>
                </c:pt>
                <c:pt idx="52">
                  <c:v>$1,300k-$1,325k</c:v>
                </c:pt>
                <c:pt idx="53">
                  <c:v>$1,325k-$1,350k</c:v>
                </c:pt>
                <c:pt idx="54">
                  <c:v>$1,350k-$1,375k</c:v>
                </c:pt>
                <c:pt idx="55">
                  <c:v>$1,375k-$1,400k</c:v>
                </c:pt>
                <c:pt idx="56">
                  <c:v>$1,400k-$1,425k</c:v>
                </c:pt>
                <c:pt idx="57">
                  <c:v>$1,425k-$1,450k</c:v>
                </c:pt>
                <c:pt idx="58">
                  <c:v>$1,450k-$1,475k</c:v>
                </c:pt>
                <c:pt idx="59">
                  <c:v>$1,475k-$1,500k</c:v>
                </c:pt>
                <c:pt idx="60">
                  <c:v>$1,500k-$1,525k</c:v>
                </c:pt>
                <c:pt idx="61">
                  <c:v>$1,525k-$1,550k</c:v>
                </c:pt>
                <c:pt idx="62">
                  <c:v>$1,550k-$1,575k</c:v>
                </c:pt>
                <c:pt idx="63">
                  <c:v>$1,575k-$1,600k</c:v>
                </c:pt>
                <c:pt idx="64">
                  <c:v>$1,600k-$1,625k</c:v>
                </c:pt>
                <c:pt idx="65">
                  <c:v>$1,625k-$1,650k</c:v>
                </c:pt>
                <c:pt idx="66">
                  <c:v>$1,650k-$1,675k</c:v>
                </c:pt>
                <c:pt idx="67">
                  <c:v>$1,675k-$1,700k</c:v>
                </c:pt>
                <c:pt idx="68">
                  <c:v>$1,700k-$1,725k</c:v>
                </c:pt>
                <c:pt idx="69">
                  <c:v>$1,725k-$1,750k</c:v>
                </c:pt>
                <c:pt idx="70">
                  <c:v>$1,750k-$1,775k</c:v>
                </c:pt>
                <c:pt idx="71">
                  <c:v>$1,775k-$1,800k</c:v>
                </c:pt>
                <c:pt idx="72">
                  <c:v>$1,800k-$1,825k</c:v>
                </c:pt>
                <c:pt idx="73">
                  <c:v>$1,825k-$1,850k</c:v>
                </c:pt>
                <c:pt idx="74">
                  <c:v>$1,850k-$1,875k</c:v>
                </c:pt>
                <c:pt idx="75">
                  <c:v>$1,875k-$1,900k</c:v>
                </c:pt>
                <c:pt idx="76">
                  <c:v>$1,900k-$1,925k</c:v>
                </c:pt>
                <c:pt idx="77">
                  <c:v>$1,925k-$1,950k</c:v>
                </c:pt>
                <c:pt idx="78">
                  <c:v>$1,950k-$1,975k</c:v>
                </c:pt>
                <c:pt idx="79">
                  <c:v>$1,975k-$2,000k</c:v>
                </c:pt>
              </c:strCache>
            </c:strRef>
          </c:cat>
          <c:val>
            <c:numRef>
              <c:f>'MV Dist-Tax Change'!$F$5:$F$84</c:f>
              <c:numCache>
                <c:formatCode>0.000%</c:formatCode>
                <c:ptCount val="80"/>
                <c:pt idx="0">
                  <c:v>3.1990606976833869E-2</c:v>
                </c:pt>
                <c:pt idx="1">
                  <c:v>3.6883910084416272E-2</c:v>
                </c:pt>
                <c:pt idx="2">
                  <c:v>6.6011045192646112E-2</c:v>
                </c:pt>
                <c:pt idx="3">
                  <c:v>7.0887120725860564E-2</c:v>
                </c:pt>
                <c:pt idx="4">
                  <c:v>6.2964200175520402E-2</c:v>
                </c:pt>
                <c:pt idx="5">
                  <c:v>6.5898154621751193E-2</c:v>
                </c:pt>
                <c:pt idx="6">
                  <c:v>6.8927215039460865E-2</c:v>
                </c:pt>
                <c:pt idx="7">
                  <c:v>7.9889165965364217E-2</c:v>
                </c:pt>
                <c:pt idx="8">
                  <c:v>8.8929481303291258E-2</c:v>
                </c:pt>
                <c:pt idx="9">
                  <c:v>7.2481368387027345E-2</c:v>
                </c:pt>
                <c:pt idx="10">
                  <c:v>5.3887663466069102E-2</c:v>
                </c:pt>
                <c:pt idx="11">
                  <c:v>6.496384305641012E-2</c:v>
                </c:pt>
                <c:pt idx="12">
                  <c:v>6.8502934929506876E-2</c:v>
                </c:pt>
                <c:pt idx="13">
                  <c:v>6.9179230773970257E-2</c:v>
                </c:pt>
                <c:pt idx="14">
                  <c:v>7.2282615428647223E-2</c:v>
                </c:pt>
                <c:pt idx="15">
                  <c:v>7.2551640834721765E-2</c:v>
                </c:pt>
                <c:pt idx="16">
                  <c:v>7.6941352312038025E-2</c:v>
                </c:pt>
                <c:pt idx="17">
                  <c:v>8.0895656275997929E-2</c:v>
                </c:pt>
                <c:pt idx="18">
                  <c:v>8.6217669001732666E-2</c:v>
                </c:pt>
                <c:pt idx="19">
                  <c:v>7.1587735716667433E-2</c:v>
                </c:pt>
                <c:pt idx="20">
                  <c:v>9.9440269024876904E-2</c:v>
                </c:pt>
                <c:pt idx="21">
                  <c:v>8.1865973928018532E-2</c:v>
                </c:pt>
                <c:pt idx="22">
                  <c:v>7.3554194221731484E-2</c:v>
                </c:pt>
                <c:pt idx="23">
                  <c:v>7.6293825465189258E-2</c:v>
                </c:pt>
                <c:pt idx="24">
                  <c:v>9.0562672389916665E-2</c:v>
                </c:pt>
                <c:pt idx="25">
                  <c:v>7.2472807190097077E-2</c:v>
                </c:pt>
                <c:pt idx="26">
                  <c:v>7.2897441773461025E-2</c:v>
                </c:pt>
                <c:pt idx="27">
                  <c:v>8.2803206871177926E-2</c:v>
                </c:pt>
                <c:pt idx="28">
                  <c:v>9.3427929136739918E-2</c:v>
                </c:pt>
                <c:pt idx="29">
                  <c:v>7.3052434639691799E-2</c:v>
                </c:pt>
                <c:pt idx="30">
                  <c:v>9.2662924508219224E-2</c:v>
                </c:pt>
                <c:pt idx="31">
                  <c:v>0.10365183531279776</c:v>
                </c:pt>
                <c:pt idx="32">
                  <c:v>8.6003137447996592E-2</c:v>
                </c:pt>
                <c:pt idx="33">
                  <c:v>9.8737248800299771E-2</c:v>
                </c:pt>
                <c:pt idx="34">
                  <c:v>6.7137932620350727E-2</c:v>
                </c:pt>
                <c:pt idx="35">
                  <c:v>6.9432600885241502E-2</c:v>
                </c:pt>
                <c:pt idx="36">
                  <c:v>7.0277181515518983E-2</c:v>
                </c:pt>
                <c:pt idx="37">
                  <c:v>6.38060611189184E-2</c:v>
                </c:pt>
                <c:pt idx="38">
                  <c:v>5.6795367461659363E-2</c:v>
                </c:pt>
                <c:pt idx="39">
                  <c:v>8.9249920382114656E-2</c:v>
                </c:pt>
                <c:pt idx="40">
                  <c:v>8.9607957957046791E-2</c:v>
                </c:pt>
                <c:pt idx="41">
                  <c:v>7.4646938981269062E-2</c:v>
                </c:pt>
                <c:pt idx="42">
                  <c:v>8.8029072336826664E-2</c:v>
                </c:pt>
                <c:pt idx="43">
                  <c:v>7.5821714155689723E-2</c:v>
                </c:pt>
                <c:pt idx="44">
                  <c:v>7.7626293011121783E-2</c:v>
                </c:pt>
                <c:pt idx="45">
                  <c:v>7.052654734076147E-2</c:v>
                </c:pt>
                <c:pt idx="46">
                  <c:v>9.0752094675515593E-2</c:v>
                </c:pt>
                <c:pt idx="47">
                  <c:v>7.0054013903604995E-2</c:v>
                </c:pt>
                <c:pt idx="48">
                  <c:v>9.077893000880044E-2</c:v>
                </c:pt>
                <c:pt idx="49">
                  <c:v>6.0937787223645179E-2</c:v>
                </c:pt>
                <c:pt idx="50">
                  <c:v>9.2182305391950159E-2</c:v>
                </c:pt>
                <c:pt idx="51">
                  <c:v>6.3914149116814478E-2</c:v>
                </c:pt>
                <c:pt idx="52">
                  <c:v>7.3631821943308751E-2</c:v>
                </c:pt>
                <c:pt idx="53">
                  <c:v>7.1511912116354548E-2</c:v>
                </c:pt>
                <c:pt idx="54">
                  <c:v>8.468936394643789E-2</c:v>
                </c:pt>
                <c:pt idx="55">
                  <c:v>7.8808605157663636E-2</c:v>
                </c:pt>
                <c:pt idx="56">
                  <c:v>7.2301050252677967E-2</c:v>
                </c:pt>
                <c:pt idx="57">
                  <c:v>7.28530079018056E-2</c:v>
                </c:pt>
                <c:pt idx="58">
                  <c:v>5.641115360841753E-2</c:v>
                </c:pt>
                <c:pt idx="59">
                  <c:v>8.7344072183438426E-2</c:v>
                </c:pt>
                <c:pt idx="60">
                  <c:v>5.6822807039979883E-2</c:v>
                </c:pt>
                <c:pt idx="61">
                  <c:v>4.9488657234661559E-2</c:v>
                </c:pt>
                <c:pt idx="62">
                  <c:v>7.1255528219885012E-2</c:v>
                </c:pt>
                <c:pt idx="63">
                  <c:v>6.4807186634943337E-2</c:v>
                </c:pt>
                <c:pt idx="64">
                  <c:v>6.3306238856265962E-2</c:v>
                </c:pt>
                <c:pt idx="65">
                  <c:v>8.99180147172427E-2</c:v>
                </c:pt>
                <c:pt idx="66">
                  <c:v>5.7315489253404239E-2</c:v>
                </c:pt>
                <c:pt idx="67">
                  <c:v>4.3860912947435438E-2</c:v>
                </c:pt>
                <c:pt idx="68">
                  <c:v>3.2584651669534503E-2</c:v>
                </c:pt>
                <c:pt idx="69">
                  <c:v>5.6444763626971151E-2</c:v>
                </c:pt>
                <c:pt idx="70">
                  <c:v>3.195276759370369E-2</c:v>
                </c:pt>
                <c:pt idx="71">
                  <c:v>4.31663686914876E-2</c:v>
                </c:pt>
                <c:pt idx="72">
                  <c:v>0.11338229253810139</c:v>
                </c:pt>
                <c:pt idx="73">
                  <c:v>2.0846500520137368E-2</c:v>
                </c:pt>
                <c:pt idx="74">
                  <c:v>8.9930286832556217E-2</c:v>
                </c:pt>
                <c:pt idx="75">
                  <c:v>6.3304133606895463E-2</c:v>
                </c:pt>
                <c:pt idx="76">
                  <c:v>7.7476709311164127E-2</c:v>
                </c:pt>
                <c:pt idx="77">
                  <c:v>1.7125751057923577E-2</c:v>
                </c:pt>
                <c:pt idx="78">
                  <c:v>0.10686531020352585</c:v>
                </c:pt>
                <c:pt idx="79">
                  <c:v>5.8779533058952449E-2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B71-469C-B4F9-5ECE4F741B3A}"/>
            </c:ext>
          </c:extLst>
        </c:ser>
        <c:ser>
          <c:idx val="3"/>
          <c:order val="3"/>
          <c:tx>
            <c:strRef>
              <c:f>'MV Dist-Tax Change'!$G$4</c:f>
              <c:strCache>
                <c:ptCount val="1"/>
              </c:strCache>
            </c:strRef>
          </c:tx>
          <c:spPr>
            <a:ln w="28575" cap="rnd" cmpd="tri">
              <a:solidFill>
                <a:schemeClr val="bg1">
                  <a:lumMod val="50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'MV Dist-Tax Change'!$C$5:$C$84</c:f>
              <c:strCache>
                <c:ptCount val="80"/>
                <c:pt idx="0">
                  <c:v>$0k-$25k</c:v>
                </c:pt>
                <c:pt idx="1">
                  <c:v>$25k-$50k</c:v>
                </c:pt>
                <c:pt idx="2">
                  <c:v>$50k-$75k</c:v>
                </c:pt>
                <c:pt idx="3">
                  <c:v>$75k-$100k</c:v>
                </c:pt>
                <c:pt idx="4">
                  <c:v>$100k-$125k</c:v>
                </c:pt>
                <c:pt idx="5">
                  <c:v>$125k-$150k</c:v>
                </c:pt>
                <c:pt idx="6">
                  <c:v>$150k-$175k</c:v>
                </c:pt>
                <c:pt idx="7">
                  <c:v>$175k-$200k</c:v>
                </c:pt>
                <c:pt idx="8">
                  <c:v>$200k-$225k</c:v>
                </c:pt>
                <c:pt idx="9">
                  <c:v>$225k-$250k</c:v>
                </c:pt>
                <c:pt idx="10">
                  <c:v>$250k-$275k</c:v>
                </c:pt>
                <c:pt idx="11">
                  <c:v>$275k-$300k</c:v>
                </c:pt>
                <c:pt idx="12">
                  <c:v>$300k-$325k</c:v>
                </c:pt>
                <c:pt idx="13">
                  <c:v>$325k-$350k</c:v>
                </c:pt>
                <c:pt idx="14">
                  <c:v>$350k-$375k</c:v>
                </c:pt>
                <c:pt idx="15">
                  <c:v>$375k-$400k</c:v>
                </c:pt>
                <c:pt idx="16">
                  <c:v>$400k-$425k</c:v>
                </c:pt>
                <c:pt idx="17">
                  <c:v>$425k-$450k</c:v>
                </c:pt>
                <c:pt idx="18">
                  <c:v>$450k-$475k</c:v>
                </c:pt>
                <c:pt idx="19">
                  <c:v>$475k-$500k</c:v>
                </c:pt>
                <c:pt idx="20">
                  <c:v>$500k-$525k</c:v>
                </c:pt>
                <c:pt idx="21">
                  <c:v>$525k-$550k</c:v>
                </c:pt>
                <c:pt idx="22">
                  <c:v>$550k-$575k</c:v>
                </c:pt>
                <c:pt idx="23">
                  <c:v>$575k-$600k</c:v>
                </c:pt>
                <c:pt idx="24">
                  <c:v>$600k-$625k</c:v>
                </c:pt>
                <c:pt idx="25">
                  <c:v>$625k-$650k</c:v>
                </c:pt>
                <c:pt idx="26">
                  <c:v>$650k-$675k</c:v>
                </c:pt>
                <c:pt idx="27">
                  <c:v>$675k-$700k</c:v>
                </c:pt>
                <c:pt idx="28">
                  <c:v>$700k-$725k</c:v>
                </c:pt>
                <c:pt idx="29">
                  <c:v>$725k-$750k</c:v>
                </c:pt>
                <c:pt idx="30">
                  <c:v>$750k-$775k</c:v>
                </c:pt>
                <c:pt idx="31">
                  <c:v>$775k-$800k</c:v>
                </c:pt>
                <c:pt idx="32">
                  <c:v>$800k-$825k</c:v>
                </c:pt>
                <c:pt idx="33">
                  <c:v>$825k-$850k</c:v>
                </c:pt>
                <c:pt idx="34">
                  <c:v>$850k-$875k</c:v>
                </c:pt>
                <c:pt idx="35">
                  <c:v>$875k-$900k</c:v>
                </c:pt>
                <c:pt idx="36">
                  <c:v>$900k-$925k</c:v>
                </c:pt>
                <c:pt idx="37">
                  <c:v>$925k-$950k</c:v>
                </c:pt>
                <c:pt idx="38">
                  <c:v>$950k-$975k</c:v>
                </c:pt>
                <c:pt idx="39">
                  <c:v>$975k-$1,000k</c:v>
                </c:pt>
                <c:pt idx="40">
                  <c:v>$1,000k-$1,025k</c:v>
                </c:pt>
                <c:pt idx="41">
                  <c:v>$1,025k-$1,050k</c:v>
                </c:pt>
                <c:pt idx="42">
                  <c:v>$1,050k-$1,075k</c:v>
                </c:pt>
                <c:pt idx="43">
                  <c:v>$1,075k-$1,100k</c:v>
                </c:pt>
                <c:pt idx="44">
                  <c:v>$1,100k-$1,125k</c:v>
                </c:pt>
                <c:pt idx="45">
                  <c:v>$1,125k-$1,150k</c:v>
                </c:pt>
                <c:pt idx="46">
                  <c:v>$1,150k-$1,175k</c:v>
                </c:pt>
                <c:pt idx="47">
                  <c:v>$1,175k-$1,200k</c:v>
                </c:pt>
                <c:pt idx="48">
                  <c:v>$1,200k-$1,225k</c:v>
                </c:pt>
                <c:pt idx="49">
                  <c:v>$1,225k-$1,250k</c:v>
                </c:pt>
                <c:pt idx="50">
                  <c:v>$1,250k-$1,275k</c:v>
                </c:pt>
                <c:pt idx="51">
                  <c:v>$1,275k-$1,300k</c:v>
                </c:pt>
                <c:pt idx="52">
                  <c:v>$1,300k-$1,325k</c:v>
                </c:pt>
                <c:pt idx="53">
                  <c:v>$1,325k-$1,350k</c:v>
                </c:pt>
                <c:pt idx="54">
                  <c:v>$1,350k-$1,375k</c:v>
                </c:pt>
                <c:pt idx="55">
                  <c:v>$1,375k-$1,400k</c:v>
                </c:pt>
                <c:pt idx="56">
                  <c:v>$1,400k-$1,425k</c:v>
                </c:pt>
                <c:pt idx="57">
                  <c:v>$1,425k-$1,450k</c:v>
                </c:pt>
                <c:pt idx="58">
                  <c:v>$1,450k-$1,475k</c:v>
                </c:pt>
                <c:pt idx="59">
                  <c:v>$1,475k-$1,500k</c:v>
                </c:pt>
                <c:pt idx="60">
                  <c:v>$1,500k-$1,525k</c:v>
                </c:pt>
                <c:pt idx="61">
                  <c:v>$1,525k-$1,550k</c:v>
                </c:pt>
                <c:pt idx="62">
                  <c:v>$1,550k-$1,575k</c:v>
                </c:pt>
                <c:pt idx="63">
                  <c:v>$1,575k-$1,600k</c:v>
                </c:pt>
                <c:pt idx="64">
                  <c:v>$1,600k-$1,625k</c:v>
                </c:pt>
                <c:pt idx="65">
                  <c:v>$1,625k-$1,650k</c:v>
                </c:pt>
                <c:pt idx="66">
                  <c:v>$1,650k-$1,675k</c:v>
                </c:pt>
                <c:pt idx="67">
                  <c:v>$1,675k-$1,700k</c:v>
                </c:pt>
                <c:pt idx="68">
                  <c:v>$1,700k-$1,725k</c:v>
                </c:pt>
                <c:pt idx="69">
                  <c:v>$1,725k-$1,750k</c:v>
                </c:pt>
                <c:pt idx="70">
                  <c:v>$1,750k-$1,775k</c:v>
                </c:pt>
                <c:pt idx="71">
                  <c:v>$1,775k-$1,800k</c:v>
                </c:pt>
                <c:pt idx="72">
                  <c:v>$1,800k-$1,825k</c:v>
                </c:pt>
                <c:pt idx="73">
                  <c:v>$1,825k-$1,850k</c:v>
                </c:pt>
                <c:pt idx="74">
                  <c:v>$1,850k-$1,875k</c:v>
                </c:pt>
                <c:pt idx="75">
                  <c:v>$1,875k-$1,900k</c:v>
                </c:pt>
                <c:pt idx="76">
                  <c:v>$1,900k-$1,925k</c:v>
                </c:pt>
                <c:pt idx="77">
                  <c:v>$1,925k-$1,950k</c:v>
                </c:pt>
                <c:pt idx="78">
                  <c:v>$1,950k-$1,975k</c:v>
                </c:pt>
                <c:pt idx="79">
                  <c:v>$1,975k-$2,000k</c:v>
                </c:pt>
              </c:strCache>
            </c:strRef>
          </c:cat>
          <c:val>
            <c:numRef>
              <c:f>'MV Dist-Tax Change'!$G$5:$G$84</c:f>
              <c:numCache>
                <c:formatCode>0.000%</c:formatCode>
                <c:ptCount val="8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B71-469C-B4F9-5ECE4F741B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9586191"/>
        <c:axId val="1189585231"/>
      </c:lineChart>
      <c:catAx>
        <c:axId val="1874152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408047"/>
        <c:crosses val="autoZero"/>
        <c:auto val="1"/>
        <c:lblAlgn val="ctr"/>
        <c:lblOffset val="100"/>
        <c:noMultiLvlLbl val="0"/>
      </c:catAx>
      <c:valAx>
        <c:axId val="187408047"/>
        <c:scaling>
          <c:orientation val="minMax"/>
          <c:max val="3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415247"/>
        <c:crosses val="autoZero"/>
        <c:crossBetween val="between"/>
      </c:valAx>
      <c:valAx>
        <c:axId val="1189585231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9586191"/>
        <c:crosses val="max"/>
        <c:crossBetween val="between"/>
      </c:valAx>
      <c:catAx>
        <c:axId val="118958619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89585231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tx1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span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45A47-4892-43BF-B088-D5D2815E19A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48DED7-ED20-4E2B-AA65-CE7394EEC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89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4C749-6681-214E-A011-65AA6F0CC30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471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0-400K Is 0.76%</a:t>
            </a:r>
          </a:p>
          <a:p>
            <a:r>
              <a:rPr lang="en-US" dirty="0"/>
              <a:t>400K-1.5 million is 1.1%</a:t>
            </a:r>
          </a:p>
          <a:p>
            <a:r>
              <a:rPr lang="en-US" dirty="0"/>
              <a:t>Over 1.5 Million is 2.2%</a:t>
            </a:r>
          </a:p>
          <a:p>
            <a:endParaRPr lang="en-US" dirty="0"/>
          </a:p>
          <a:p>
            <a:r>
              <a:rPr lang="en-US" dirty="0"/>
              <a:t>Crosses around 2.1 Million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4C749-6681-214E-A011-65AA6F0CC30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622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4C749-6681-214E-A011-65AA6F0CC30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901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6909F-D618-7668-D2E9-1F50E4989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7DBE4A-3BFF-2D5F-EE5F-2906B8B9C0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C9084E-C310-51F0-FFA2-C9960A230B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A26DA2-FBA6-86A7-8167-05603481F0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74C749-6681-214E-A011-65AA6F0CC30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873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477BD-0E63-A378-41A5-CDF48CE8C5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48B598-84C1-97E2-23F2-3463519AF1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50520-A58E-70CE-2125-8BD9012F2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B546-35E5-477D-B5B4-D12BF4FD1B1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931F9-A1AC-53A7-FB2C-0B3D3980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F5FEA-C08C-920A-F7BF-AF87B3601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59648-9B1B-44CD-B1A5-6A02D5D2B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7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D9A74-BD5A-6721-1A65-C18AEE0E6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2F7A84-6843-870F-3D8B-B5BAE37552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57926-9AC6-A60B-8E05-097BEF417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B546-35E5-477D-B5B4-D12BF4FD1B1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8C0CE-5E2E-EB47-7BD7-69B3CBCE0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A994C5-702E-AE8A-2503-F06623D2B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59648-9B1B-44CD-B1A5-6A02D5D2B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28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B64842-448C-8BAE-774F-09E582C782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86B0E6-8D19-FA4F-6881-B783474DC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C0DC8-2813-CB42-C285-D0E501BDC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B546-35E5-477D-B5B4-D12BF4FD1B1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38E28-7054-1E14-0E86-2E9DF21C1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553D0-01CC-F358-6005-E84B63BA8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59648-9B1B-44CD-B1A5-6A02D5D2B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924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A7870-17E8-6FE0-4BEB-6455D5ED9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598C4-785C-FF4A-B3AD-B2A5F308C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8917F-108F-4BEB-DD8A-A96B8BB99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B546-35E5-477D-B5B4-D12BF4FD1B1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444B9-D926-8FBF-A3A8-6E4AC7F89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A40B8-F8AB-021C-A5A5-E4DE411CA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59648-9B1B-44CD-B1A5-6A02D5D2B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83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9204B-7947-A546-DF40-D08E9C1BE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743EA3-A94A-ACD5-088B-35C3A542BE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74408-7063-DFFC-4418-D233CCFE0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B546-35E5-477D-B5B4-D12BF4FD1B1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532E87-F81C-2A9F-32FE-50F8765F8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D33AD-3FF3-48A3-1E73-4DA2A53D4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59648-9B1B-44CD-B1A5-6A02D5D2B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11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6E752-FB66-6B56-9A39-2A9D3AD9A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54AB0-2E40-0646-AFBD-DA685EBD67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F27A21-6CCA-7032-6747-EFE55312E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72052D-B2C6-8DB8-4542-49989B9AB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B546-35E5-477D-B5B4-D12BF4FD1B1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B7786D-B89B-3B43-4928-DA5F41089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E5827-DFA1-8C20-1756-A08463893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59648-9B1B-44CD-B1A5-6A02D5D2B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86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C4A38-FCE1-271F-9108-6621DE993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3DA213-F7FD-865F-29FC-565978ED4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EF19D1-56A5-BCF2-9C82-1C7EA2B42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A7EB62-6C3D-629F-47D3-A77E10C86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A52433-C48B-6426-6054-102AE8D01B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0B5F44-C898-E391-764F-447E55F2E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B546-35E5-477D-B5B4-D12BF4FD1B1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FEC735-EDA4-5A16-8474-F756D9BC4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00842F-545F-C490-EF37-38FF04320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59648-9B1B-44CD-B1A5-6A02D5D2B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32A9C-3404-8424-4881-6D59EAF31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A3527B-C39E-75BF-8147-25DB7E3B0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B546-35E5-477D-B5B4-D12BF4FD1B1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67F3B-91A5-630D-2914-A5440C35D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A83016-D7F7-4ED6-EA31-1447D6F5A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59648-9B1B-44CD-B1A5-6A02D5D2B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982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F99894-20B8-2289-8317-58A915823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B546-35E5-477D-B5B4-D12BF4FD1B1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A2900D-349C-E5F8-307A-09FDC30F9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B040E2-46F7-38FD-0DFC-50FC08112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59648-9B1B-44CD-B1A5-6A02D5D2B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858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0793F-583E-BC09-32F4-7743A8E39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4456A-0618-9F98-5D08-667EE3585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4077EA-CB17-11B5-2A77-3903BEFC0D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7DC0C4-F03A-5CE4-551D-AB537E4C1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B546-35E5-477D-B5B4-D12BF4FD1B1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5377A-8CE6-8B41-D30F-693992151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AD4379-00F7-400C-FC4B-D824C3BDC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59648-9B1B-44CD-B1A5-6A02D5D2B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87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E2B0A-5F12-691D-EEDA-7B6A7351F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FF22AB-7267-1B53-23C6-DC2A1A31F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9DDE61-F6C3-5D12-B54E-5D95814E5B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F7CD75-5FE1-8037-7991-64A49B9A4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B546-35E5-477D-B5B4-D12BF4FD1B1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CB0520-1BDC-15C1-2B86-179BFAD44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54105B-225D-B1EA-1D27-714EC430C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59648-9B1B-44CD-B1A5-6A02D5D2B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832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50E552-906A-8333-E3F7-F2C7E3E56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8E25A5-7636-9A71-2ACE-A1E947717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F59EE-9ADA-981C-FB5D-CFBE41CBC5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49B546-35E5-477D-B5B4-D12BF4FD1B16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3AE4F-1E72-9231-7A76-A004FEF20D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4620A-EB36-FDB3-12F8-65D7FBF66E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159648-9B1B-44CD-B1A5-6A02D5D2B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9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1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4C1FDD-8C34-F4B4-14A5-FD81D64AE3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7093" y="563419"/>
            <a:ext cx="11657812" cy="2992582"/>
          </a:xfrm>
        </p:spPr>
        <p:txBody>
          <a:bodyPr>
            <a:noAutofit/>
          </a:bodyPr>
          <a:lstStyle/>
          <a:p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Impacts of </a:t>
            </a:r>
            <a:b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SB 542/HB 231 on TY 2025 Property Taxes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2EACF34-221B-5F71-545E-7892676B6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8" y="4694819"/>
            <a:ext cx="10400907" cy="773958"/>
          </a:xfrm>
        </p:spPr>
        <p:txBody>
          <a:bodyPr>
            <a:norm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December-2025</a:t>
            </a:r>
          </a:p>
          <a:p>
            <a:pPr algn="l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Eric Dale, Tax Policy and Research Director Montana Department of Revenue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9300ACBA-47FD-7F29-6A99-D66E0D65D7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0218" y="5963601"/>
            <a:ext cx="864687" cy="773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794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539C0-84B2-803C-C001-A616BE2BA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1FCC58C-BD99-7FBA-7D07-70EE93A79AC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417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267" b="1" dirty="0">
                <a:solidFill>
                  <a:srgbClr val="00918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Class 4-Commercial Market Value Distribution &amp; Annual Change</a:t>
            </a:r>
            <a:endParaRPr lang="en-US" sz="4267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906001C-00AA-4A87-8623-7BA872D496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9002997"/>
              </p:ext>
            </p:extLst>
          </p:nvPr>
        </p:nvGraphicFramePr>
        <p:xfrm>
          <a:off x="0" y="1417320"/>
          <a:ext cx="12188952" cy="544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Text&#10;&#10;Description automatically generated">
            <a:extLst>
              <a:ext uri="{FF2B5EF4-FFF2-40B4-BE49-F238E27FC236}">
                <a16:creationId xmlns:a16="http://schemas.microsoft.com/office/drawing/2014/main" id="{A9B04528-1BF3-05CA-7F99-0AD8C87B6B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0669" y="6472477"/>
            <a:ext cx="1344599" cy="31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4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Chart bld="series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9B9A4-AE7D-461E-C395-A51F9284E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55F5EC4-79AA-4662-AC14-A7C463499AD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417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267" b="1" dirty="0">
                <a:solidFill>
                  <a:srgbClr val="00918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Changes in Taxes-Tax Shifts and Additional Revenue</a:t>
            </a:r>
            <a:endParaRPr lang="en-US" sz="4267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F4F7FA-3EB4-61D8-CFF7-5271CFBAA2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725" y="1417639"/>
            <a:ext cx="11486549" cy="5023787"/>
          </a:xfrm>
          <a:prstGeom prst="rect">
            <a:avLst/>
          </a:prstGeom>
        </p:spPr>
      </p:pic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8A377954-4A9A-54C1-863D-7B5EC5FF8C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0669" y="6472477"/>
            <a:ext cx="1344599" cy="31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452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C49FB4-2FA5-4C8F-98BB-E34EBC34E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FD9E8FB-1282-F93B-060A-EA58537DFA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84760"/>
          <a:stretch>
            <a:fillRect/>
          </a:stretch>
        </p:blipFill>
        <p:spPr>
          <a:xfrm>
            <a:off x="415060" y="2885670"/>
            <a:ext cx="4299568" cy="2514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B0EE81E-5029-473E-10AE-536DE2ED460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1460" r="-96"/>
          <a:stretch>
            <a:fillRect/>
          </a:stretch>
        </p:blipFill>
        <p:spPr>
          <a:xfrm>
            <a:off x="4714628" y="2885670"/>
            <a:ext cx="5257381" cy="25146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2C95C8A-4900-DE0F-1667-F935A981E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03" y="365125"/>
            <a:ext cx="11870191" cy="1325563"/>
          </a:xfrm>
        </p:spPr>
        <p:txBody>
          <a:bodyPr>
            <a:normAutofit/>
          </a:bodyPr>
          <a:lstStyle/>
          <a:p>
            <a:r>
              <a:rPr lang="en-US" sz="4267" b="1" dirty="0">
                <a:solidFill>
                  <a:srgbClr val="00918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Top 10 Taxpayer Information </a:t>
            </a:r>
            <a:br>
              <a:rPr lang="en-US" sz="4267" b="1" dirty="0">
                <a:solidFill>
                  <a:srgbClr val="00918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4267" b="1" dirty="0">
                <a:solidFill>
                  <a:srgbClr val="00918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TY 2021-TY 2025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2B0DC3-B59B-A7B7-7A65-F63E977C564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1406" t="1229" r="3945" b="1766"/>
          <a:stretch>
            <a:fillRect/>
          </a:stretch>
        </p:blipFill>
        <p:spPr>
          <a:xfrm>
            <a:off x="262979" y="3302240"/>
            <a:ext cx="152081" cy="195881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2AD15B7-4831-80F8-FC5A-1F833C8099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0036" y="3083720"/>
            <a:ext cx="1171575" cy="2316550"/>
          </a:xfrm>
          <a:prstGeom prst="rect">
            <a:avLst/>
          </a:prstGeom>
        </p:spPr>
      </p:pic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67E70DFA-2488-83C7-549A-CFD3763C5B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89517" y="5930895"/>
            <a:ext cx="2541499" cy="599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7222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18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6A7456-692B-E116-5EEB-14BEFD0F2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60CA3A62-9D15-14BD-6502-07651D3B21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4357" y="405428"/>
            <a:ext cx="1152916" cy="1031944"/>
          </a:xfrm>
          <a:prstGeom prst="rect">
            <a:avLst/>
          </a:prstGeom>
        </p:spPr>
      </p:pic>
      <p:sp>
        <p:nvSpPr>
          <p:cNvPr id="24" name="Title 1">
            <a:extLst>
              <a:ext uri="{FF2B5EF4-FFF2-40B4-BE49-F238E27FC236}">
                <a16:creationId xmlns:a16="http://schemas.microsoft.com/office/drawing/2014/main" id="{AD60D457-8B57-F31C-D7F8-AEDB74328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673" y="405428"/>
            <a:ext cx="7405511" cy="1143000"/>
          </a:xfrm>
        </p:spPr>
        <p:txBody>
          <a:bodyPr>
            <a:normAutofit/>
          </a:bodyPr>
          <a:lstStyle/>
          <a:p>
            <a:pPr algn="l"/>
            <a:r>
              <a:rPr lang="en-US" sz="5333" b="1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Contact us!</a:t>
            </a:r>
          </a:p>
        </p:txBody>
      </p:sp>
      <p:pic>
        <p:nvPicPr>
          <p:cNvPr id="25" name="Picture 24" descr="f_logo_RGB-White_1024.eps">
            <a:extLst>
              <a:ext uri="{FF2B5EF4-FFF2-40B4-BE49-F238E27FC236}">
                <a16:creationId xmlns:a16="http://schemas.microsoft.com/office/drawing/2014/main" id="{46F54CA3-E92B-DBF3-D429-B246655C4C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492" y="4284720"/>
            <a:ext cx="425336" cy="428512"/>
          </a:xfrm>
          <a:prstGeom prst="rect">
            <a:avLst/>
          </a:prstGeom>
        </p:spPr>
      </p:pic>
      <p:pic>
        <p:nvPicPr>
          <p:cNvPr id="27" name="Picture 26" descr="LinkedIn white.png">
            <a:extLst>
              <a:ext uri="{FF2B5EF4-FFF2-40B4-BE49-F238E27FC236}">
                <a16:creationId xmlns:a16="http://schemas.microsoft.com/office/drawing/2014/main" id="{2BAD8266-41BB-9A89-5375-852B7A7FB49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758" y="4313000"/>
            <a:ext cx="417452" cy="416104"/>
          </a:xfrm>
          <a:prstGeom prst="rect">
            <a:avLst/>
          </a:prstGeom>
        </p:spPr>
      </p:pic>
      <p:pic>
        <p:nvPicPr>
          <p:cNvPr id="28" name="Picture 27" descr="Instagram white circle.png">
            <a:extLst>
              <a:ext uri="{FF2B5EF4-FFF2-40B4-BE49-F238E27FC236}">
                <a16:creationId xmlns:a16="http://schemas.microsoft.com/office/drawing/2014/main" id="{6A1AD516-194A-FD8A-C05B-4200B8DA347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578" y="5537640"/>
            <a:ext cx="417452" cy="416104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B9C14D99-8E22-FCF1-63D4-BF00244AA687}"/>
              </a:ext>
            </a:extLst>
          </p:cNvPr>
          <p:cNvSpPr txBox="1"/>
          <p:nvPr/>
        </p:nvSpPr>
        <p:spPr>
          <a:xfrm>
            <a:off x="1956197" y="4093839"/>
            <a:ext cx="3414089" cy="1862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67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@MTRevenue</a:t>
            </a:r>
          </a:p>
          <a:p>
            <a:pPr>
              <a:lnSpc>
                <a:spcPct val="150000"/>
              </a:lnSpc>
            </a:pPr>
            <a:r>
              <a:rPr lang="en-US" sz="2667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@MTRevenue</a:t>
            </a:r>
          </a:p>
          <a:p>
            <a:pPr>
              <a:lnSpc>
                <a:spcPct val="150000"/>
              </a:lnSpc>
            </a:pPr>
            <a:r>
              <a:rPr lang="en-US" sz="2667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MontanaRevenue</a:t>
            </a:r>
          </a:p>
        </p:txBody>
      </p:sp>
      <p:pic>
        <p:nvPicPr>
          <p:cNvPr id="33" name="Picture 32" descr="Logo&#10;&#10;Description automatically generated">
            <a:extLst>
              <a:ext uri="{FF2B5EF4-FFF2-40B4-BE49-F238E27FC236}">
                <a16:creationId xmlns:a16="http://schemas.microsoft.com/office/drawing/2014/main" id="{BA6FE6E0-63E8-3CE2-2465-8BC80BA7748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29851" y="4923783"/>
            <a:ext cx="416107" cy="416107"/>
          </a:xfrm>
          <a:prstGeom prst="rect">
            <a:avLst/>
          </a:prstGeom>
        </p:spPr>
      </p:pic>
      <p:pic>
        <p:nvPicPr>
          <p:cNvPr id="3" name="Picture 2" descr="Icon&#10;&#10;AI-generated content may be incorrect.">
            <a:extLst>
              <a:ext uri="{FF2B5EF4-FFF2-40B4-BE49-F238E27FC236}">
                <a16:creationId xmlns:a16="http://schemas.microsoft.com/office/drawing/2014/main" id="{6C665016-AB3B-C534-D84F-D627A9AACF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29927" y="4906626"/>
            <a:ext cx="417452" cy="42923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D5D8D90-034F-8268-787D-BFC443A3E7F1}"/>
              </a:ext>
            </a:extLst>
          </p:cNvPr>
          <p:cNvSpPr txBox="1"/>
          <p:nvPr/>
        </p:nvSpPr>
        <p:spPr>
          <a:xfrm>
            <a:off x="1276672" y="1535662"/>
            <a:ext cx="9142395" cy="1862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67" b="1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(406) 444-6900 </a:t>
            </a:r>
            <a:r>
              <a:rPr lang="en-US" sz="2667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Call Center</a:t>
            </a:r>
          </a:p>
          <a:p>
            <a:pPr>
              <a:lnSpc>
                <a:spcPct val="150000"/>
              </a:lnSpc>
            </a:pPr>
            <a:r>
              <a:rPr lang="en-US" sz="2667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https://revenue.mt.gov</a:t>
            </a:r>
            <a:br>
              <a:rPr lang="en-US" sz="2667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667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https://revenue.mt.gov/contact/field-office-locations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42D966-4610-F8C7-89FC-D90BD3830E21}"/>
              </a:ext>
            </a:extLst>
          </p:cNvPr>
          <p:cNvSpPr txBox="1"/>
          <p:nvPr/>
        </p:nvSpPr>
        <p:spPr>
          <a:xfrm>
            <a:off x="5664806" y="4107145"/>
            <a:ext cx="5822916" cy="1247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67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Montana Department of Revenue</a:t>
            </a:r>
          </a:p>
          <a:p>
            <a:pPr>
              <a:lnSpc>
                <a:spcPct val="150000"/>
              </a:lnSpc>
            </a:pPr>
            <a:r>
              <a:rPr lang="en-US" sz="2667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Montana Department of Revenue</a:t>
            </a:r>
          </a:p>
        </p:txBody>
      </p:sp>
    </p:spTree>
    <p:extLst>
      <p:ext uri="{BB962C8B-B14F-4D97-AF65-F5344CB8AC3E}">
        <p14:creationId xmlns:p14="http://schemas.microsoft.com/office/powerpoint/2010/main" val="4302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47E9C6E-2A8A-B94E-F000-F23DDADAB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en-US" sz="4267" b="1" dirty="0">
                <a:solidFill>
                  <a:srgbClr val="00918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Property Taxes</a:t>
            </a:r>
            <a:endParaRPr lang="en-US" sz="4267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AE64C58-55AF-87AB-5295-5411A39DAFD2}"/>
              </a:ext>
            </a:extLst>
          </p:cNvPr>
          <p:cNvSpPr txBox="1">
            <a:spLocks/>
          </p:cNvSpPr>
          <p:nvPr/>
        </p:nvSpPr>
        <p:spPr>
          <a:xfrm>
            <a:off x="609600" y="1725393"/>
            <a:ext cx="10972800" cy="1143000"/>
          </a:xfrm>
          <a:prstGeom prst="rect">
            <a:avLst/>
          </a:prstGeom>
        </p:spPr>
        <p:txBody>
          <a:bodyPr vert="horz" lIns="121920" tIns="60960" rIns="121920" bIns="6096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latin typeface="Segoe UI" panose="020B0502040204020203" pitchFamily="34" charset="0"/>
                <a:cs typeface="Segoe UI" panose="020B0502040204020203" pitchFamily="34" charset="0"/>
              </a:rPr>
              <a:t>Property Taxes=(Taxable Value)x(Mill÷1,000)</a:t>
            </a:r>
            <a:endParaRPr lang="en-US" sz="32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64A9C6F-084B-CF0B-3E87-1F29AD3DB672}"/>
              </a:ext>
            </a:extLst>
          </p:cNvPr>
          <p:cNvSpPr txBox="1">
            <a:spLocks/>
          </p:cNvSpPr>
          <p:nvPr/>
        </p:nvSpPr>
        <p:spPr>
          <a:xfrm>
            <a:off x="609600" y="3795664"/>
            <a:ext cx="10972800" cy="1143000"/>
          </a:xfrm>
          <a:prstGeom prst="rect">
            <a:avLst/>
          </a:prstGeom>
        </p:spPr>
        <p:txBody>
          <a:bodyPr vert="horz" lIns="121920" tIns="60960" rIns="121920" bIns="6096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latin typeface="Segoe UI" panose="020B0502040204020203" pitchFamily="34" charset="0"/>
                <a:cs typeface="Segoe UI" panose="020B0502040204020203" pitchFamily="34" charset="0"/>
              </a:rPr>
              <a:t>Property Taxes=(Market Value x Tax Rate)x(Mill÷1,000)</a:t>
            </a:r>
            <a:endParaRPr lang="en-US" sz="3200" dirty="0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9E2EA4EA-0D7A-E7CB-6CEC-3BE4C9F00156}"/>
              </a:ext>
            </a:extLst>
          </p:cNvPr>
          <p:cNvSpPr/>
          <p:nvPr/>
        </p:nvSpPr>
        <p:spPr>
          <a:xfrm rot="16200000">
            <a:off x="5527892" y="977152"/>
            <a:ext cx="1545265" cy="4722941"/>
          </a:xfrm>
          <a:prstGeom prst="rightBrace">
            <a:avLst>
              <a:gd name="adj1" fmla="val 8333"/>
              <a:gd name="adj2" fmla="val 3139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7594BA6-A180-A9A2-ADB9-E7A590DA3AE6}"/>
              </a:ext>
            </a:extLst>
          </p:cNvPr>
          <p:cNvCxnSpPr/>
          <p:nvPr/>
        </p:nvCxnSpPr>
        <p:spPr>
          <a:xfrm>
            <a:off x="7038110" y="4618183"/>
            <a:ext cx="162388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Text&#10;&#10;Description automatically generated">
            <a:extLst>
              <a:ext uri="{FF2B5EF4-FFF2-40B4-BE49-F238E27FC236}">
                <a16:creationId xmlns:a16="http://schemas.microsoft.com/office/drawing/2014/main" id="{72C44252-B1AF-BD2F-DA1C-EB18EB903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9517" y="5930895"/>
            <a:ext cx="2541499" cy="599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305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07778-34F6-8CD7-818C-7AC9743BC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267" b="1" dirty="0">
                <a:solidFill>
                  <a:srgbClr val="00918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Class 4-Residential Tax Rates</a:t>
            </a:r>
            <a:endParaRPr lang="en-US" sz="4267" dirty="0"/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FAB47D28-2256-BA53-1988-7B8B4D8101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9517" y="5930895"/>
            <a:ext cx="2541499" cy="599987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382A632-7D6A-0CEA-F073-B7DB3AEB713F}"/>
              </a:ext>
            </a:extLst>
          </p:cNvPr>
          <p:cNvGraphicFramePr>
            <a:graphicFrameLocks noGrp="1"/>
          </p:cNvGraphicFramePr>
          <p:nvPr/>
        </p:nvGraphicFramePr>
        <p:xfrm>
          <a:off x="609601" y="2082845"/>
          <a:ext cx="3303048" cy="2062700"/>
        </p:xfrm>
        <a:graphic>
          <a:graphicData uri="http://schemas.openxmlformats.org/drawingml/2006/table">
            <a:tbl>
              <a:tblPr/>
              <a:tblGrid>
                <a:gridCol w="2423031">
                  <a:extLst>
                    <a:ext uri="{9D8B030D-6E8A-4147-A177-3AD203B41FA5}">
                      <a16:colId xmlns:a16="http://schemas.microsoft.com/office/drawing/2014/main" val="542995924"/>
                    </a:ext>
                  </a:extLst>
                </a:gridCol>
                <a:gridCol w="880017">
                  <a:extLst>
                    <a:ext uri="{9D8B030D-6E8A-4147-A177-3AD203B41FA5}">
                      <a16:colId xmlns:a16="http://schemas.microsoft.com/office/drawing/2014/main" val="2239523300"/>
                    </a:ext>
                  </a:extLst>
                </a:gridCol>
              </a:tblGrid>
              <a:tr h="29163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 2024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6370895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Standard Rate</a:t>
                      </a:r>
                    </a:p>
                  </a:txBody>
                  <a:tcPr marL="7156" marR="7156" marT="71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1.35%</a:t>
                      </a:r>
                    </a:p>
                  </a:txBody>
                  <a:tcPr marL="7156" marR="7156" marT="71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175918"/>
                  </a:ext>
                </a:extLst>
              </a:tr>
              <a:tr h="5761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Single Family Dwelling Over $1.5 Million</a:t>
                      </a:r>
                    </a:p>
                  </a:txBody>
                  <a:tcPr marL="7156" marR="7156" marT="71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1.89%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6389904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" marR="7156" marT="715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" marR="7156" marT="715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2128173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" marR="7156" marT="71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" marR="7156" marT="71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529755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1D6DFED-44AC-DD7E-27A8-2537C7352402}"/>
              </a:ext>
            </a:extLst>
          </p:cNvPr>
          <p:cNvGraphicFramePr>
            <a:graphicFrameLocks noGrp="1"/>
          </p:cNvGraphicFramePr>
          <p:nvPr/>
        </p:nvGraphicFramePr>
        <p:xfrm>
          <a:off x="3912650" y="2082844"/>
          <a:ext cx="3298278" cy="1186864"/>
        </p:xfrm>
        <a:graphic>
          <a:graphicData uri="http://schemas.openxmlformats.org/drawingml/2006/table">
            <a:tbl>
              <a:tblPr/>
              <a:tblGrid>
                <a:gridCol w="2418261">
                  <a:extLst>
                    <a:ext uri="{9D8B030D-6E8A-4147-A177-3AD203B41FA5}">
                      <a16:colId xmlns:a16="http://schemas.microsoft.com/office/drawing/2014/main" val="630339458"/>
                    </a:ext>
                  </a:extLst>
                </a:gridCol>
                <a:gridCol w="880017">
                  <a:extLst>
                    <a:ext uri="{9D8B030D-6E8A-4147-A177-3AD203B41FA5}">
                      <a16:colId xmlns:a16="http://schemas.microsoft.com/office/drawing/2014/main" val="589487645"/>
                    </a:ext>
                  </a:extLst>
                </a:gridCol>
              </a:tblGrid>
              <a:tr h="29163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TY2025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855838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First $400k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0.76%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3347533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$400k to $1.5 million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1.10%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6147263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Over $1.5 million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2.20%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437850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0FD7CA6-CEBB-6C85-C89B-2C628F31CCEC}"/>
              </a:ext>
            </a:extLst>
          </p:cNvPr>
          <p:cNvGraphicFramePr>
            <a:graphicFrameLocks noGrp="1"/>
          </p:cNvGraphicFramePr>
          <p:nvPr/>
        </p:nvGraphicFramePr>
        <p:xfrm>
          <a:off x="7210927" y="2082844"/>
          <a:ext cx="4371472" cy="1775216"/>
        </p:xfrm>
        <a:graphic>
          <a:graphicData uri="http://schemas.openxmlformats.org/drawingml/2006/table">
            <a:tbl>
              <a:tblPr/>
              <a:tblGrid>
                <a:gridCol w="3627392">
                  <a:extLst>
                    <a:ext uri="{9D8B030D-6E8A-4147-A177-3AD203B41FA5}">
                      <a16:colId xmlns:a16="http://schemas.microsoft.com/office/drawing/2014/main" val="3071028933"/>
                    </a:ext>
                  </a:extLst>
                </a:gridCol>
                <a:gridCol w="744080">
                  <a:extLst>
                    <a:ext uri="{9D8B030D-6E8A-4147-A177-3AD203B41FA5}">
                      <a16:colId xmlns:a16="http://schemas.microsoft.com/office/drawing/2014/main" val="2396356880"/>
                    </a:ext>
                  </a:extLst>
                </a:gridCol>
              </a:tblGrid>
              <a:tr h="29163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TY2026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724642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Up to the Median Value*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0.76%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6132442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Median Value to 2 x Median*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0.90%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2186041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x Median Value to 4 x Median*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1.10%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7812873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Over 4 x Median**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1.90%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0150527"/>
                  </a:ext>
                </a:extLst>
              </a:tr>
              <a:tr h="291636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*Only applies to primary residences and long-term rentals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**Also Applies to non-primary residences and non-long-term rentals</a:t>
                      </a:r>
                    </a:p>
                  </a:txBody>
                  <a:tcPr marL="7156" marR="7156" marT="7156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86780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EF1B256-8905-5C5E-CD8B-F8C51D8426A6}"/>
              </a:ext>
            </a:extLst>
          </p:cNvPr>
          <p:cNvGraphicFramePr>
            <a:graphicFrameLocks noGrp="1"/>
          </p:cNvGraphicFramePr>
          <p:nvPr/>
        </p:nvGraphicFramePr>
        <p:xfrm>
          <a:off x="7210927" y="2082844"/>
          <a:ext cx="4371472" cy="1775216"/>
        </p:xfrm>
        <a:graphic>
          <a:graphicData uri="http://schemas.openxmlformats.org/drawingml/2006/table">
            <a:tbl>
              <a:tblPr/>
              <a:tblGrid>
                <a:gridCol w="3627392">
                  <a:extLst>
                    <a:ext uri="{9D8B030D-6E8A-4147-A177-3AD203B41FA5}">
                      <a16:colId xmlns:a16="http://schemas.microsoft.com/office/drawing/2014/main" val="3559654278"/>
                    </a:ext>
                  </a:extLst>
                </a:gridCol>
                <a:gridCol w="744080">
                  <a:extLst>
                    <a:ext uri="{9D8B030D-6E8A-4147-A177-3AD203B41FA5}">
                      <a16:colId xmlns:a16="http://schemas.microsoft.com/office/drawing/2014/main" val="1424974636"/>
                    </a:ext>
                  </a:extLst>
                </a:gridCol>
              </a:tblGrid>
              <a:tr h="29163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TY2026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793088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Up to the $378,000*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0.76%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953298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$378,000 to $756,000*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0.90%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82231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$756,000 to $1,512,000*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1.10%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801672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Over $1,512,000**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1.90%</a:t>
                      </a:r>
                    </a:p>
                  </a:txBody>
                  <a:tcPr marL="7156" marR="7156" marT="715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518714"/>
                  </a:ext>
                </a:extLst>
              </a:tr>
              <a:tr h="291636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*Only applies to primary residences and long-term rentals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**Also Applies to non-primary residences and non-long-term rentals</a:t>
                      </a:r>
                    </a:p>
                  </a:txBody>
                  <a:tcPr marL="7156" marR="7156" marT="7156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2477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4851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C1F39C2-2301-7694-9C2B-DB5BC2D9C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en-US" sz="4267" b="1" dirty="0">
                <a:solidFill>
                  <a:srgbClr val="00918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Class 4-Residential Taxable Value</a:t>
            </a:r>
            <a:endParaRPr lang="en-US" sz="4267" dirty="0"/>
          </a:p>
        </p:txBody>
      </p:sp>
      <p:pic>
        <p:nvPicPr>
          <p:cNvPr id="2" name="Picture 1" descr="Text&#10;&#10;Description automatically generated">
            <a:extLst>
              <a:ext uri="{FF2B5EF4-FFF2-40B4-BE49-F238E27FC236}">
                <a16:creationId xmlns:a16="http://schemas.microsoft.com/office/drawing/2014/main" id="{0EB69B74-6F8E-520F-C146-DC8AD9122D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9517" y="5930895"/>
            <a:ext cx="2541499" cy="599987"/>
          </a:xfrm>
          <a:prstGeom prst="rect">
            <a:avLst/>
          </a:prstGeom>
        </p:spPr>
      </p:pic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41C88D0-11BB-8D0F-C684-DE4F9DF92E80}"/>
              </a:ext>
            </a:extLst>
          </p:cNvPr>
          <p:cNvGraphicFramePr>
            <a:graphicFrameLocks/>
          </p:cNvGraphicFramePr>
          <p:nvPr/>
        </p:nvGraphicFramePr>
        <p:xfrm>
          <a:off x="609600" y="1155192"/>
          <a:ext cx="10972800" cy="4547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0363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Chart bld="series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90B7752-BC33-C980-3EEB-3964492B45C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417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267" b="1" dirty="0">
                <a:solidFill>
                  <a:srgbClr val="00918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Class 4-Residential Market Value Distribution &amp; Effective Tax Rates</a:t>
            </a:r>
            <a:endParaRPr lang="en-US" sz="4267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1ED5F04-70E1-46A1-B185-7825956B5F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7616506"/>
              </p:ext>
            </p:extLst>
          </p:nvPr>
        </p:nvGraphicFramePr>
        <p:xfrm>
          <a:off x="0" y="1417638"/>
          <a:ext cx="12192000" cy="5440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Text&#10;&#10;Description automatically generated">
            <a:extLst>
              <a:ext uri="{FF2B5EF4-FFF2-40B4-BE49-F238E27FC236}">
                <a16:creationId xmlns:a16="http://schemas.microsoft.com/office/drawing/2014/main" id="{D3C01FD9-1717-81DD-1784-14CF81DFC4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0669" y="6472477"/>
            <a:ext cx="1344599" cy="31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248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BD0F1-134A-D616-6D08-9475EA534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883BAAE-3305-CDE3-B0B7-845CE7CA4F6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417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267" b="1" dirty="0">
                <a:solidFill>
                  <a:srgbClr val="00918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Class 4-Residential Market Value Distribution &amp; Annual Change</a:t>
            </a:r>
            <a:endParaRPr lang="en-US" sz="4267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906001C-00AA-4A87-8623-7BA872D496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314147"/>
              </p:ext>
            </p:extLst>
          </p:nvPr>
        </p:nvGraphicFramePr>
        <p:xfrm>
          <a:off x="0" y="1417320"/>
          <a:ext cx="12188952" cy="544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70276DE8-E021-5AC5-5BEF-84CD8C38CD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0669" y="6472477"/>
            <a:ext cx="1344599" cy="31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637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CCB2E4B-2ADF-9C2B-3A05-67D385DAE1DC}"/>
              </a:ext>
            </a:extLst>
          </p:cNvPr>
          <p:cNvGraphicFramePr>
            <a:graphicFrameLocks noGrp="1"/>
          </p:cNvGraphicFramePr>
          <p:nvPr/>
        </p:nvGraphicFramePr>
        <p:xfrm>
          <a:off x="8064287" y="1965007"/>
          <a:ext cx="3145075" cy="890148"/>
        </p:xfrm>
        <a:graphic>
          <a:graphicData uri="http://schemas.openxmlformats.org/drawingml/2006/table">
            <a:tbl>
              <a:tblPr/>
              <a:tblGrid>
                <a:gridCol w="2391847">
                  <a:extLst>
                    <a:ext uri="{9D8B030D-6E8A-4147-A177-3AD203B41FA5}">
                      <a16:colId xmlns:a16="http://schemas.microsoft.com/office/drawing/2014/main" val="672309076"/>
                    </a:ext>
                  </a:extLst>
                </a:gridCol>
                <a:gridCol w="753228">
                  <a:extLst>
                    <a:ext uri="{9D8B030D-6E8A-4147-A177-3AD203B41FA5}">
                      <a16:colId xmlns:a16="http://schemas.microsoft.com/office/drawing/2014/main" val="1762762319"/>
                    </a:ext>
                  </a:extLst>
                </a:gridCol>
              </a:tblGrid>
              <a:tr h="29163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TY2026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109603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Up to 6 x Median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1.50%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967207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Above 6 x Median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1.90%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941067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AC8F213-653C-B0F5-A4F5-BE796917C954}"/>
              </a:ext>
            </a:extLst>
          </p:cNvPr>
          <p:cNvGraphicFramePr>
            <a:graphicFrameLocks noGrp="1"/>
          </p:cNvGraphicFramePr>
          <p:nvPr/>
        </p:nvGraphicFramePr>
        <p:xfrm>
          <a:off x="8064285" y="1966187"/>
          <a:ext cx="3145075" cy="890148"/>
        </p:xfrm>
        <a:graphic>
          <a:graphicData uri="http://schemas.openxmlformats.org/drawingml/2006/table">
            <a:tbl>
              <a:tblPr/>
              <a:tblGrid>
                <a:gridCol w="2391847">
                  <a:extLst>
                    <a:ext uri="{9D8B030D-6E8A-4147-A177-3AD203B41FA5}">
                      <a16:colId xmlns:a16="http://schemas.microsoft.com/office/drawing/2014/main" val="1978300611"/>
                    </a:ext>
                  </a:extLst>
                </a:gridCol>
                <a:gridCol w="753228">
                  <a:extLst>
                    <a:ext uri="{9D8B030D-6E8A-4147-A177-3AD203B41FA5}">
                      <a16:colId xmlns:a16="http://schemas.microsoft.com/office/drawing/2014/main" val="2169707574"/>
                    </a:ext>
                  </a:extLst>
                </a:gridCol>
              </a:tblGrid>
              <a:tr h="29163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TY2026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295257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Up to $2,274,000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1.50%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510108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Above $2,274,000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1.90%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279442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3907778-34F6-8CD7-818C-7AC9743BC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267" b="1" dirty="0">
                <a:solidFill>
                  <a:srgbClr val="00918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Class 4-Commercial</a:t>
            </a:r>
            <a:endParaRPr lang="en-US" sz="4267" dirty="0"/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FAB47D28-2256-BA53-1988-7B8B4D8101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9517" y="5930895"/>
            <a:ext cx="2541499" cy="599987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FD1B1C8-1329-FFCE-0711-F8060C00357D}"/>
              </a:ext>
            </a:extLst>
          </p:cNvPr>
          <p:cNvGraphicFramePr>
            <a:graphicFrameLocks noGrp="1"/>
          </p:cNvGraphicFramePr>
          <p:nvPr/>
        </p:nvGraphicFramePr>
        <p:xfrm>
          <a:off x="1464860" y="1965007"/>
          <a:ext cx="3299714" cy="876351"/>
        </p:xfrm>
        <a:graphic>
          <a:graphicData uri="http://schemas.openxmlformats.org/drawingml/2006/table">
            <a:tbl>
              <a:tblPr/>
              <a:tblGrid>
                <a:gridCol w="2419313">
                  <a:extLst>
                    <a:ext uri="{9D8B030D-6E8A-4147-A177-3AD203B41FA5}">
                      <a16:colId xmlns:a16="http://schemas.microsoft.com/office/drawing/2014/main" val="2333172968"/>
                    </a:ext>
                  </a:extLst>
                </a:gridCol>
                <a:gridCol w="880401">
                  <a:extLst>
                    <a:ext uri="{9D8B030D-6E8A-4147-A177-3AD203B41FA5}">
                      <a16:colId xmlns:a16="http://schemas.microsoft.com/office/drawing/2014/main" val="4017341728"/>
                    </a:ext>
                  </a:extLst>
                </a:gridCol>
              </a:tblGrid>
              <a:tr h="29527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 2024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5451505"/>
                  </a:ext>
                </a:extLst>
              </a:tr>
              <a:tr h="5796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Standard Rate</a:t>
                      </a:r>
                    </a:p>
                  </a:txBody>
                  <a:tcPr marL="7156" marR="7156" marT="71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1.89%</a:t>
                      </a:r>
                    </a:p>
                  </a:txBody>
                  <a:tcPr marL="7156" marR="7156" marT="71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67586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AD8CD77-4828-2995-D32B-3A3F6DB62D7E}"/>
              </a:ext>
            </a:extLst>
          </p:cNvPr>
          <p:cNvGraphicFramePr>
            <a:graphicFrameLocks noGrp="1"/>
          </p:cNvGraphicFramePr>
          <p:nvPr/>
        </p:nvGraphicFramePr>
        <p:xfrm>
          <a:off x="4764573" y="1965007"/>
          <a:ext cx="3299714" cy="1179708"/>
        </p:xfrm>
        <a:graphic>
          <a:graphicData uri="http://schemas.openxmlformats.org/drawingml/2006/table">
            <a:tbl>
              <a:tblPr/>
              <a:tblGrid>
                <a:gridCol w="2419313">
                  <a:extLst>
                    <a:ext uri="{9D8B030D-6E8A-4147-A177-3AD203B41FA5}">
                      <a16:colId xmlns:a16="http://schemas.microsoft.com/office/drawing/2014/main" val="696263363"/>
                    </a:ext>
                  </a:extLst>
                </a:gridCol>
                <a:gridCol w="880401">
                  <a:extLst>
                    <a:ext uri="{9D8B030D-6E8A-4147-A177-3AD203B41FA5}">
                      <a16:colId xmlns:a16="http://schemas.microsoft.com/office/drawing/2014/main" val="693562012"/>
                    </a:ext>
                  </a:extLst>
                </a:gridCol>
              </a:tblGrid>
              <a:tr h="29163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TY2025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979335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First $400k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1.40%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4587819"/>
                  </a:ext>
                </a:extLst>
              </a:tr>
              <a:tr h="291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Amounts Above $400k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1.89%</a:t>
                      </a:r>
                    </a:p>
                  </a:txBody>
                  <a:tcPr marL="7156" marR="7156" marT="71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9637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367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DB057BC-FFFF-2B9C-C818-8B1D705B35CF}"/>
              </a:ext>
            </a:extLst>
          </p:cNvPr>
          <p:cNvSpPr txBox="1">
            <a:spLocks/>
          </p:cNvSpPr>
          <p:nvPr/>
        </p:nvSpPr>
        <p:spPr>
          <a:xfrm>
            <a:off x="609600" y="12192"/>
            <a:ext cx="10972800" cy="1143000"/>
          </a:xfrm>
          <a:prstGeom prst="rect">
            <a:avLst/>
          </a:prstGeom>
        </p:spPr>
        <p:txBody>
          <a:bodyPr vert="horz" lIns="121920" tIns="60960" rIns="121920" bIns="6096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267" b="1" dirty="0">
                <a:solidFill>
                  <a:srgbClr val="00918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Class 4-Commercial Taxable Value</a:t>
            </a:r>
            <a:endParaRPr lang="en-US" sz="4267" dirty="0"/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29EB33EA-72B5-FDED-C0B7-9C69CF194B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9517" y="5930895"/>
            <a:ext cx="2541499" cy="599987"/>
          </a:xfrm>
          <a:prstGeom prst="rect">
            <a:avLst/>
          </a:prstGeom>
        </p:spPr>
      </p:pic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6E7C508-918D-4D22-B87E-1500064C2F11}"/>
              </a:ext>
            </a:extLst>
          </p:cNvPr>
          <p:cNvGraphicFramePr>
            <a:graphicFrameLocks/>
          </p:cNvGraphicFramePr>
          <p:nvPr/>
        </p:nvGraphicFramePr>
        <p:xfrm>
          <a:off x="609600" y="1155192"/>
          <a:ext cx="10972800" cy="4547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766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Chart bld="series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383A1-8E4A-810B-12BC-48482387A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725FD24-40B4-F07D-890C-A24546A6E78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417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267" b="1" dirty="0">
                <a:solidFill>
                  <a:srgbClr val="00918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Class 4-Commercial Market Value Distribution &amp; Effective Tax Rates</a:t>
            </a:r>
            <a:endParaRPr lang="en-US" sz="4267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31ED5F04-70E1-46A1-B185-7825956B5F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4852197"/>
              </p:ext>
            </p:extLst>
          </p:nvPr>
        </p:nvGraphicFramePr>
        <p:xfrm>
          <a:off x="0" y="1417320"/>
          <a:ext cx="12188952" cy="544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7475F86D-5024-FE32-5420-E2613752E8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0669" y="6472477"/>
            <a:ext cx="1344599" cy="31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87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381</Words>
  <Application>Microsoft Office PowerPoint</Application>
  <PresentationFormat>Widescreen</PresentationFormat>
  <Paragraphs>89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Segoe UI</vt:lpstr>
      <vt:lpstr>Office Theme</vt:lpstr>
      <vt:lpstr>Impacts of  SB 542/HB 231 on TY 2025 Property Taxes </vt:lpstr>
      <vt:lpstr>Property Taxes</vt:lpstr>
      <vt:lpstr>Class 4-Residential Tax Rates</vt:lpstr>
      <vt:lpstr>Class 4-Residential Taxable Value</vt:lpstr>
      <vt:lpstr>PowerPoint Presentation</vt:lpstr>
      <vt:lpstr>PowerPoint Presentation</vt:lpstr>
      <vt:lpstr>Class 4-Commercial</vt:lpstr>
      <vt:lpstr>PowerPoint Presentation</vt:lpstr>
      <vt:lpstr>PowerPoint Presentation</vt:lpstr>
      <vt:lpstr>PowerPoint Presentation</vt:lpstr>
      <vt:lpstr>PowerPoint Presentation</vt:lpstr>
      <vt:lpstr>Top 10 Taxpayer Information  TY 2021-TY 2025</vt:lpstr>
      <vt:lpstr>Contact us!</vt:lpstr>
    </vt:vector>
  </TitlesOfParts>
  <Company>Montana Department of Revenue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Dale, Eric</dc:creator>
  <cp:lastModifiedBy>Dale, Eric</cp:lastModifiedBy>
  <cp:revision>4</cp:revision>
  <dcterms:created xsi:type="dcterms:W3CDTF">2025-12-01T15:10:05Z</dcterms:created>
  <dcterms:modified xsi:type="dcterms:W3CDTF">2025-12-01T18:43:37Z</dcterms:modified>
</cp:coreProperties>
</file>