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256" r:id="rId5"/>
    <p:sldId id="259" r:id="rId6"/>
    <p:sldId id="279" r:id="rId7"/>
    <p:sldId id="280" r:id="rId8"/>
    <p:sldId id="260" r:id="rId9"/>
    <p:sldId id="277" r:id="rId10"/>
    <p:sldId id="261" r:id="rId11"/>
    <p:sldId id="278" r:id="rId12"/>
    <p:sldId id="262" r:id="rId13"/>
    <p:sldId id="263" r:id="rId14"/>
    <p:sldId id="282" r:id="rId15"/>
    <p:sldId id="281" r:id="rId16"/>
    <p:sldId id="258" r:id="rId17"/>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9CF9992-1715-5567-56DC-8AF76F79A1BB}" name="Southard, Sean" initials="SS" userId="S::CGA177@mt.gov::ada851d9-ac35-48b0-9d5a-c7f569e52c6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English, Dacia" initials="E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18E"/>
    <a:srgbClr val="734F9C"/>
    <a:srgbClr val="8766AC"/>
    <a:srgbClr val="105370"/>
    <a:srgbClr val="105382"/>
    <a:srgbClr val="116582"/>
    <a:srgbClr val="136482"/>
    <a:srgbClr val="176D88"/>
    <a:srgbClr val="156888"/>
    <a:srgbClr val="166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31" autoAdjust="0"/>
    <p:restoredTop sz="94660"/>
  </p:normalViewPr>
  <p:slideViewPr>
    <p:cSldViewPr snapToGrid="0">
      <p:cViewPr varScale="1">
        <p:scale>
          <a:sx n="141" d="100"/>
          <a:sy n="141" d="100"/>
        </p:scale>
        <p:origin x="750" y="120"/>
      </p:cViewPr>
      <p:guideLst>
        <p:guide orient="horz" pos="2160"/>
        <p:guide pos="2880"/>
        <p:guide orient="horz" pos="16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066D0F5-C3EE-E941-92A8-A81D2BFF860C}" type="datetimeFigureOut">
              <a:rPr lang="en-US" smtClean="0"/>
              <a:t>12/4/2024</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774C749-6681-214E-A011-65AA6F0CC30A}" type="slidenum">
              <a:rPr lang="en-US" smtClean="0"/>
              <a:t>‹#›</a:t>
            </a:fld>
            <a:endParaRPr lang="en-US" dirty="0"/>
          </a:p>
        </p:txBody>
      </p:sp>
    </p:spTree>
    <p:extLst>
      <p:ext uri="{BB962C8B-B14F-4D97-AF65-F5344CB8AC3E}">
        <p14:creationId xmlns:p14="http://schemas.microsoft.com/office/powerpoint/2010/main" val="260216595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774C749-6681-214E-A011-65AA6F0CC30A}" type="slidenum">
              <a:rPr lang="en-US" smtClean="0"/>
              <a:t>2</a:t>
            </a:fld>
            <a:endParaRPr lang="en-US" dirty="0"/>
          </a:p>
        </p:txBody>
      </p:sp>
    </p:spTree>
    <p:extLst>
      <p:ext uri="{BB962C8B-B14F-4D97-AF65-F5344CB8AC3E}">
        <p14:creationId xmlns:p14="http://schemas.microsoft.com/office/powerpoint/2010/main" val="1739079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774C749-6681-214E-A011-65AA6F0CC30A}" type="slidenum">
              <a:rPr lang="en-US" smtClean="0"/>
              <a:t>3</a:t>
            </a:fld>
            <a:endParaRPr lang="en-US" dirty="0"/>
          </a:p>
        </p:txBody>
      </p:sp>
    </p:spTree>
    <p:extLst>
      <p:ext uri="{BB962C8B-B14F-4D97-AF65-F5344CB8AC3E}">
        <p14:creationId xmlns:p14="http://schemas.microsoft.com/office/powerpoint/2010/main" val="3320809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774C749-6681-214E-A011-65AA6F0CC30A}" type="slidenum">
              <a:rPr lang="en-US" smtClean="0"/>
              <a:t>4</a:t>
            </a:fld>
            <a:endParaRPr lang="en-US" dirty="0"/>
          </a:p>
        </p:txBody>
      </p:sp>
    </p:spTree>
    <p:extLst>
      <p:ext uri="{BB962C8B-B14F-4D97-AF65-F5344CB8AC3E}">
        <p14:creationId xmlns:p14="http://schemas.microsoft.com/office/powerpoint/2010/main" val="3090139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A58624A-6017-6041-9690-40AC16BEF871}" type="datetimeFigureOut">
              <a:rPr lang="en-US" smtClean="0"/>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8F821F-0E9A-D84E-8A92-0EE1870F5EC2}" type="slidenum">
              <a:rPr lang="en-US" smtClean="0"/>
              <a:t>‹#›</a:t>
            </a:fld>
            <a:endParaRPr lang="en-US" dirty="0"/>
          </a:p>
        </p:txBody>
      </p:sp>
    </p:spTree>
    <p:extLst>
      <p:ext uri="{BB962C8B-B14F-4D97-AF65-F5344CB8AC3E}">
        <p14:creationId xmlns:p14="http://schemas.microsoft.com/office/powerpoint/2010/main" val="2303256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58624A-6017-6041-9690-40AC16BEF871}" type="datetimeFigureOut">
              <a:rPr lang="en-US" smtClean="0"/>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8F821F-0E9A-D84E-8A92-0EE1870F5EC2}" type="slidenum">
              <a:rPr lang="en-US" smtClean="0"/>
              <a:t>‹#›</a:t>
            </a:fld>
            <a:endParaRPr lang="en-US" dirty="0"/>
          </a:p>
        </p:txBody>
      </p:sp>
    </p:spTree>
    <p:extLst>
      <p:ext uri="{BB962C8B-B14F-4D97-AF65-F5344CB8AC3E}">
        <p14:creationId xmlns:p14="http://schemas.microsoft.com/office/powerpoint/2010/main" val="379514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58624A-6017-6041-9690-40AC16BEF871}" type="datetimeFigureOut">
              <a:rPr lang="en-US" smtClean="0"/>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8F821F-0E9A-D84E-8A92-0EE1870F5EC2}" type="slidenum">
              <a:rPr lang="en-US" smtClean="0"/>
              <a:t>‹#›</a:t>
            </a:fld>
            <a:endParaRPr lang="en-US" dirty="0"/>
          </a:p>
        </p:txBody>
      </p:sp>
    </p:spTree>
    <p:extLst>
      <p:ext uri="{BB962C8B-B14F-4D97-AF65-F5344CB8AC3E}">
        <p14:creationId xmlns:p14="http://schemas.microsoft.com/office/powerpoint/2010/main" val="2490612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58624A-6017-6041-9690-40AC16BEF871}" type="datetimeFigureOut">
              <a:rPr lang="en-US" smtClean="0"/>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8F821F-0E9A-D84E-8A92-0EE1870F5EC2}" type="slidenum">
              <a:rPr lang="en-US" smtClean="0"/>
              <a:t>‹#›</a:t>
            </a:fld>
            <a:endParaRPr lang="en-US" dirty="0"/>
          </a:p>
        </p:txBody>
      </p:sp>
    </p:spTree>
    <p:extLst>
      <p:ext uri="{BB962C8B-B14F-4D97-AF65-F5344CB8AC3E}">
        <p14:creationId xmlns:p14="http://schemas.microsoft.com/office/powerpoint/2010/main" val="2459644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58624A-6017-6041-9690-40AC16BEF871}" type="datetimeFigureOut">
              <a:rPr lang="en-US" smtClean="0"/>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8F821F-0E9A-D84E-8A92-0EE1870F5EC2}" type="slidenum">
              <a:rPr lang="en-US" smtClean="0"/>
              <a:t>‹#›</a:t>
            </a:fld>
            <a:endParaRPr lang="en-US" dirty="0"/>
          </a:p>
        </p:txBody>
      </p:sp>
    </p:spTree>
    <p:extLst>
      <p:ext uri="{BB962C8B-B14F-4D97-AF65-F5344CB8AC3E}">
        <p14:creationId xmlns:p14="http://schemas.microsoft.com/office/powerpoint/2010/main" val="723126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58624A-6017-6041-9690-40AC16BEF871}" type="datetimeFigureOut">
              <a:rPr lang="en-US" smtClean="0"/>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8F821F-0E9A-D84E-8A92-0EE1870F5EC2}" type="slidenum">
              <a:rPr lang="en-US" smtClean="0"/>
              <a:t>‹#›</a:t>
            </a:fld>
            <a:endParaRPr lang="en-US" dirty="0"/>
          </a:p>
        </p:txBody>
      </p:sp>
    </p:spTree>
    <p:extLst>
      <p:ext uri="{BB962C8B-B14F-4D97-AF65-F5344CB8AC3E}">
        <p14:creationId xmlns:p14="http://schemas.microsoft.com/office/powerpoint/2010/main" val="780096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58624A-6017-6041-9690-40AC16BEF871}" type="datetimeFigureOut">
              <a:rPr lang="en-US" smtClean="0"/>
              <a:t>12/4/2024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8F821F-0E9A-D84E-8A92-0EE1870F5EC2}" type="slidenum">
              <a:rPr lang="en-US" smtClean="0"/>
              <a:t>‹#›</a:t>
            </a:fld>
            <a:endParaRPr lang="en-US" dirty="0"/>
          </a:p>
        </p:txBody>
      </p:sp>
    </p:spTree>
    <p:extLst>
      <p:ext uri="{BB962C8B-B14F-4D97-AF65-F5344CB8AC3E}">
        <p14:creationId xmlns:p14="http://schemas.microsoft.com/office/powerpoint/2010/main" val="2062097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58624A-6017-6041-9690-40AC16BEF871}" type="datetimeFigureOut">
              <a:rPr lang="en-US" smtClean="0"/>
              <a:t>12/4/2024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8F821F-0E9A-D84E-8A92-0EE1870F5EC2}" type="slidenum">
              <a:rPr lang="en-US" smtClean="0"/>
              <a:t>‹#›</a:t>
            </a:fld>
            <a:endParaRPr lang="en-US" dirty="0"/>
          </a:p>
        </p:txBody>
      </p:sp>
    </p:spTree>
    <p:extLst>
      <p:ext uri="{BB962C8B-B14F-4D97-AF65-F5344CB8AC3E}">
        <p14:creationId xmlns:p14="http://schemas.microsoft.com/office/powerpoint/2010/main" val="1611067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8624A-6017-6041-9690-40AC16BEF871}" type="datetimeFigureOut">
              <a:rPr lang="en-US" smtClean="0"/>
              <a:t>12/4/2024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8F821F-0E9A-D84E-8A92-0EE1870F5EC2}" type="slidenum">
              <a:rPr lang="en-US" smtClean="0"/>
              <a:t>‹#›</a:t>
            </a:fld>
            <a:endParaRPr lang="en-US" dirty="0"/>
          </a:p>
        </p:txBody>
      </p:sp>
    </p:spTree>
    <p:extLst>
      <p:ext uri="{BB962C8B-B14F-4D97-AF65-F5344CB8AC3E}">
        <p14:creationId xmlns:p14="http://schemas.microsoft.com/office/powerpoint/2010/main" val="601785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58624A-6017-6041-9690-40AC16BEF871}" type="datetimeFigureOut">
              <a:rPr lang="en-US" smtClean="0"/>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8F821F-0E9A-D84E-8A92-0EE1870F5EC2}" type="slidenum">
              <a:rPr lang="en-US" smtClean="0"/>
              <a:t>‹#›</a:t>
            </a:fld>
            <a:endParaRPr lang="en-US" dirty="0"/>
          </a:p>
        </p:txBody>
      </p:sp>
    </p:spTree>
    <p:extLst>
      <p:ext uri="{BB962C8B-B14F-4D97-AF65-F5344CB8AC3E}">
        <p14:creationId xmlns:p14="http://schemas.microsoft.com/office/powerpoint/2010/main" val="3698546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58624A-6017-6041-9690-40AC16BEF871}" type="datetimeFigureOut">
              <a:rPr lang="en-US" smtClean="0"/>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8F821F-0E9A-D84E-8A92-0EE1870F5EC2}" type="slidenum">
              <a:rPr lang="en-US" smtClean="0"/>
              <a:t>‹#›</a:t>
            </a:fld>
            <a:endParaRPr lang="en-US" dirty="0"/>
          </a:p>
        </p:txBody>
      </p:sp>
    </p:spTree>
    <p:extLst>
      <p:ext uri="{BB962C8B-B14F-4D97-AF65-F5344CB8AC3E}">
        <p14:creationId xmlns:p14="http://schemas.microsoft.com/office/powerpoint/2010/main" val="3209162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A58624A-6017-6041-9690-40AC16BEF871}" type="datetimeFigureOut">
              <a:rPr lang="en-US" smtClean="0"/>
              <a:t>12/4/2024</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4A8F821F-0E9A-D84E-8A92-0EE1870F5EC2}" type="slidenum">
              <a:rPr lang="en-US" smtClean="0"/>
              <a:t>‹#›</a:t>
            </a:fld>
            <a:endParaRPr lang="en-US" dirty="0"/>
          </a:p>
        </p:txBody>
      </p:sp>
    </p:spTree>
    <p:extLst>
      <p:ext uri="{BB962C8B-B14F-4D97-AF65-F5344CB8AC3E}">
        <p14:creationId xmlns:p14="http://schemas.microsoft.com/office/powerpoint/2010/main" val="1870693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7" Type="http://schemas.openxmlformats.org/officeDocument/2006/relationships/image" Target="../media/image15.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18E"/>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67078" y="852055"/>
            <a:ext cx="7772400" cy="1719695"/>
          </a:xfrm>
        </p:spPr>
        <p:txBody>
          <a:bodyPr>
            <a:normAutofit/>
          </a:bodyPr>
          <a:lstStyle/>
          <a:p>
            <a:pPr algn="l"/>
            <a:r>
              <a:rPr lang="en-US" b="1" dirty="0">
                <a:solidFill>
                  <a:schemeClr val="bg1"/>
                </a:solidFill>
                <a:latin typeface="Segoe UI" panose="020B0502040204020203" pitchFamily="34" charset="0"/>
                <a:cs typeface="Segoe UI" panose="020B0502040204020203" pitchFamily="34" charset="0"/>
              </a:rPr>
              <a:t>Estimated </a:t>
            </a:r>
            <a:r>
              <a:rPr lang="en-US" b="1" u="sng" dirty="0">
                <a:solidFill>
                  <a:schemeClr val="bg1"/>
                </a:solidFill>
                <a:latin typeface="Segoe UI" panose="020B0502040204020203" pitchFamily="34" charset="0"/>
                <a:cs typeface="Segoe UI" panose="020B0502040204020203" pitchFamily="34" charset="0"/>
              </a:rPr>
              <a:t>Preliminary </a:t>
            </a:r>
            <a:r>
              <a:rPr lang="en-US" b="1" dirty="0">
                <a:solidFill>
                  <a:schemeClr val="bg1"/>
                </a:solidFill>
                <a:latin typeface="Segoe UI" panose="020B0502040204020203" pitchFamily="34" charset="0"/>
                <a:cs typeface="Segoe UI" panose="020B0502040204020203" pitchFamily="34" charset="0"/>
              </a:rPr>
              <a:t>Impacts of Reappraisal</a:t>
            </a:r>
          </a:p>
        </p:txBody>
      </p:sp>
      <p:sp>
        <p:nvSpPr>
          <p:cNvPr id="5" name="Subtitle 4"/>
          <p:cNvSpPr>
            <a:spLocks noGrp="1"/>
          </p:cNvSpPr>
          <p:nvPr>
            <p:ph type="subTitle" idx="1"/>
          </p:nvPr>
        </p:nvSpPr>
        <p:spPr>
          <a:xfrm>
            <a:off x="467078" y="2849798"/>
            <a:ext cx="6400800" cy="1314450"/>
          </a:xfrm>
        </p:spPr>
        <p:txBody>
          <a:bodyPr>
            <a:normAutofit/>
          </a:bodyPr>
          <a:lstStyle/>
          <a:p>
            <a:pPr algn="l"/>
            <a:r>
              <a:rPr lang="en-US" sz="2600" b="1" dirty="0">
                <a:solidFill>
                  <a:schemeClr val="bg1"/>
                </a:solidFill>
                <a:latin typeface="Segoe UI" panose="020B0502040204020203" pitchFamily="34" charset="0"/>
                <a:cs typeface="Segoe UI" panose="020B0502040204020203" pitchFamily="34" charset="0"/>
              </a:rPr>
              <a:t>December 4, 2024</a:t>
            </a:r>
          </a:p>
          <a:p>
            <a:pPr algn="l"/>
            <a:endParaRPr lang="en-US" sz="2600" b="1" dirty="0">
              <a:solidFill>
                <a:schemeClr val="bg1"/>
              </a:solidFill>
              <a:latin typeface="Segoe UI" panose="020B0502040204020203" pitchFamily="34" charset="0"/>
              <a:cs typeface="Segoe UI" panose="020B0502040204020203" pitchFamily="34" charset="0"/>
            </a:endParaRPr>
          </a:p>
          <a:p>
            <a:pPr algn="l"/>
            <a:r>
              <a:rPr lang="en-US" sz="1100" b="1" dirty="0">
                <a:solidFill>
                  <a:schemeClr val="bg1"/>
                </a:solidFill>
                <a:latin typeface="Segoe UI" panose="020B0502040204020203" pitchFamily="34" charset="0"/>
                <a:cs typeface="Segoe UI" panose="020B0502040204020203" pitchFamily="34" charset="0"/>
              </a:rPr>
              <a:t>Eric Dale-Tax Policy and Research</a:t>
            </a:r>
          </a:p>
        </p:txBody>
      </p:sp>
      <p:pic>
        <p:nvPicPr>
          <p:cNvPr id="7" name="Picture 6" descr="Logo, company name&#10;&#10;Description automatically generated">
            <a:extLst>
              <a:ext uri="{FF2B5EF4-FFF2-40B4-BE49-F238E27FC236}">
                <a16:creationId xmlns:a16="http://schemas.microsoft.com/office/drawing/2014/main" id="{3871C9C1-2D39-4FB5-B173-5C3DB1502F0E}"/>
              </a:ext>
            </a:extLst>
          </p:cNvPr>
          <p:cNvPicPr>
            <a:picLocks noChangeAspect="1"/>
          </p:cNvPicPr>
          <p:nvPr/>
        </p:nvPicPr>
        <p:blipFill>
          <a:blip r:embed="rId2"/>
          <a:stretch>
            <a:fillRect/>
          </a:stretch>
        </p:blipFill>
        <p:spPr>
          <a:xfrm>
            <a:off x="8017610" y="4164248"/>
            <a:ext cx="864687" cy="773958"/>
          </a:xfrm>
          <a:prstGeom prst="rect">
            <a:avLst/>
          </a:prstGeom>
        </p:spPr>
      </p:pic>
    </p:spTree>
    <p:extLst>
      <p:ext uri="{BB962C8B-B14F-4D97-AF65-F5344CB8AC3E}">
        <p14:creationId xmlns:p14="http://schemas.microsoft.com/office/powerpoint/2010/main" val="625469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07778-34F6-8CD7-818C-7AC9743BC0ED}"/>
              </a:ext>
            </a:extLst>
          </p:cNvPr>
          <p:cNvSpPr>
            <a:spLocks noGrp="1"/>
          </p:cNvSpPr>
          <p:nvPr>
            <p:ph type="title"/>
          </p:nvPr>
        </p:nvSpPr>
        <p:spPr/>
        <p:txBody>
          <a:bodyPr>
            <a:normAutofit fontScale="90000"/>
          </a:bodyPr>
          <a:lstStyle/>
          <a:p>
            <a:pPr algn="l"/>
            <a:r>
              <a:rPr lang="en-US" sz="3200" b="1" u="sng" dirty="0">
                <a:solidFill>
                  <a:srgbClr val="00918E"/>
                </a:solidFill>
                <a:latin typeface="Segoe UI" panose="020B0502040204020203" pitchFamily="34" charset="0"/>
                <a:cs typeface="Segoe UI" panose="020B0502040204020203" pitchFamily="34" charset="0"/>
              </a:rPr>
              <a:t>Preliminary</a:t>
            </a:r>
            <a:r>
              <a:rPr lang="en-US" sz="3200" b="1" dirty="0">
                <a:solidFill>
                  <a:srgbClr val="00918E"/>
                </a:solidFill>
                <a:latin typeface="Segoe UI" panose="020B0502040204020203" pitchFamily="34" charset="0"/>
                <a:cs typeface="Segoe UI" panose="020B0502040204020203" pitchFamily="34" charset="0"/>
              </a:rPr>
              <a:t> Forest Land Market Value Change</a:t>
            </a:r>
            <a:endParaRPr lang="en-US" sz="3200" dirty="0"/>
          </a:p>
        </p:txBody>
      </p:sp>
      <p:pic>
        <p:nvPicPr>
          <p:cNvPr id="4" name="Picture 3" descr="Text&#10;&#10;Description automatically generated">
            <a:extLst>
              <a:ext uri="{FF2B5EF4-FFF2-40B4-BE49-F238E27FC236}">
                <a16:creationId xmlns:a16="http://schemas.microsoft.com/office/drawing/2014/main" id="{FAB47D28-2256-BA53-1988-7B8B4D8101A8}"/>
              </a:ext>
            </a:extLst>
          </p:cNvPr>
          <p:cNvPicPr>
            <a:picLocks noChangeAspect="1"/>
          </p:cNvPicPr>
          <p:nvPr/>
        </p:nvPicPr>
        <p:blipFill>
          <a:blip r:embed="rId2"/>
          <a:stretch>
            <a:fillRect/>
          </a:stretch>
        </p:blipFill>
        <p:spPr>
          <a:xfrm>
            <a:off x="6967138" y="4448171"/>
            <a:ext cx="1906124" cy="449990"/>
          </a:xfrm>
          <a:prstGeom prst="rect">
            <a:avLst/>
          </a:prstGeom>
        </p:spPr>
      </p:pic>
      <p:graphicFrame>
        <p:nvGraphicFramePr>
          <p:cNvPr id="6" name="Table 5">
            <a:extLst>
              <a:ext uri="{FF2B5EF4-FFF2-40B4-BE49-F238E27FC236}">
                <a16:creationId xmlns:a16="http://schemas.microsoft.com/office/drawing/2014/main" id="{4E311B36-8FD0-4436-8219-46A7A36AB7D6}"/>
              </a:ext>
            </a:extLst>
          </p:cNvPr>
          <p:cNvGraphicFramePr>
            <a:graphicFrameLocks noGrp="1"/>
          </p:cNvGraphicFramePr>
          <p:nvPr>
            <p:extLst>
              <p:ext uri="{D42A27DB-BD31-4B8C-83A1-F6EECF244321}">
                <p14:modId xmlns:p14="http://schemas.microsoft.com/office/powerpoint/2010/main" val="2811162474"/>
              </p:ext>
            </p:extLst>
          </p:nvPr>
        </p:nvGraphicFramePr>
        <p:xfrm>
          <a:off x="457200" y="1839810"/>
          <a:ext cx="3144519" cy="1463879"/>
        </p:xfrm>
        <a:graphic>
          <a:graphicData uri="http://schemas.openxmlformats.org/drawingml/2006/table">
            <a:tbl>
              <a:tblPr firstRow="1" firstCol="1" bandRow="1"/>
              <a:tblGrid>
                <a:gridCol w="2202077">
                  <a:extLst>
                    <a:ext uri="{9D8B030D-6E8A-4147-A177-3AD203B41FA5}">
                      <a16:colId xmlns:a16="http://schemas.microsoft.com/office/drawing/2014/main" val="1074307150"/>
                    </a:ext>
                  </a:extLst>
                </a:gridCol>
                <a:gridCol w="942442">
                  <a:extLst>
                    <a:ext uri="{9D8B030D-6E8A-4147-A177-3AD203B41FA5}">
                      <a16:colId xmlns:a16="http://schemas.microsoft.com/office/drawing/2014/main" val="1570088855"/>
                    </a:ext>
                  </a:extLst>
                </a:gridCol>
              </a:tblGrid>
              <a:tr h="366955">
                <a:tc gridSpan="2">
                  <a:txBody>
                    <a:bodyPr/>
                    <a:lstStyle/>
                    <a:p>
                      <a:pPr marL="0" marR="0" algn="ctr">
                        <a:spcBef>
                          <a:spcPts val="0"/>
                        </a:spcBef>
                        <a:spcAft>
                          <a:spcPts val="0"/>
                        </a:spcAft>
                      </a:pPr>
                      <a:r>
                        <a:rPr lang="en-US" sz="15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Forest Land Stumpage Value Change</a:t>
                      </a:r>
                      <a:endParaRPr lang="en-US" sz="1700" dirty="0">
                        <a:effectLst/>
                        <a:latin typeface="Segoe UI" panose="020B0502040204020203" pitchFamily="34" charset="0"/>
                        <a:ea typeface="Segoe UI" panose="020B0502040204020203" pitchFamily="34" charset="0"/>
                        <a:cs typeface="Times New Roman" panose="02020603050405020304" pitchFamily="18" charset="0"/>
                      </a:endParaRPr>
                    </a:p>
                  </a:txBody>
                  <a:tcPr marL="74312" marR="74312" marT="37156" marB="3715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026252700"/>
                  </a:ext>
                </a:extLst>
              </a:tr>
              <a:tr h="274231">
                <a:tc>
                  <a:txBody>
                    <a:bodyPr/>
                    <a:lstStyle/>
                    <a:p>
                      <a:pPr marL="0" marR="0">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Zone 1 (Northwest)</a:t>
                      </a:r>
                      <a:endParaRPr lang="en-US" sz="1700" dirty="0">
                        <a:effectLst/>
                        <a:latin typeface="Segoe UI" panose="020B0502040204020203" pitchFamily="34" charset="0"/>
                        <a:ea typeface="Segoe UI" panose="020B0502040204020203" pitchFamily="34" charset="0"/>
                        <a:cs typeface="Times New Roman" panose="02020603050405020304" pitchFamily="18" charset="0"/>
                      </a:endParaRPr>
                    </a:p>
                  </a:txBody>
                  <a:tcPr marL="98723" marR="98723"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-23.29%</a:t>
                      </a:r>
                      <a:endParaRPr lang="en-US" sz="1700" dirty="0">
                        <a:effectLst/>
                        <a:latin typeface="Segoe UI" panose="020B0502040204020203" pitchFamily="34" charset="0"/>
                        <a:ea typeface="Segoe UI" panose="020B0502040204020203" pitchFamily="34" charset="0"/>
                        <a:cs typeface="Times New Roman" panose="02020603050405020304" pitchFamily="18" charset="0"/>
                      </a:endParaRPr>
                    </a:p>
                  </a:txBody>
                  <a:tcPr marL="98723" marR="9872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967187347"/>
                  </a:ext>
                </a:extLst>
              </a:tr>
              <a:tr h="274231">
                <a:tc>
                  <a:txBody>
                    <a:bodyPr/>
                    <a:lstStyle/>
                    <a:p>
                      <a:pPr marL="0" marR="0">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Zone 2 (Southwest)</a:t>
                      </a:r>
                      <a:endParaRPr lang="en-US" sz="1700" dirty="0">
                        <a:effectLst/>
                        <a:latin typeface="Segoe UI" panose="020B0502040204020203" pitchFamily="34" charset="0"/>
                        <a:ea typeface="Segoe UI" panose="020B0502040204020203" pitchFamily="34" charset="0"/>
                        <a:cs typeface="Times New Roman" panose="02020603050405020304" pitchFamily="18" charset="0"/>
                      </a:endParaRPr>
                    </a:p>
                  </a:txBody>
                  <a:tcPr marL="98723" marR="98723"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-41.39%</a:t>
                      </a:r>
                      <a:endParaRPr lang="en-US" sz="1700" dirty="0">
                        <a:effectLst/>
                        <a:latin typeface="Segoe UI" panose="020B0502040204020203" pitchFamily="34" charset="0"/>
                        <a:ea typeface="Segoe UI" panose="020B0502040204020203" pitchFamily="34" charset="0"/>
                        <a:cs typeface="Times New Roman" panose="02020603050405020304" pitchFamily="18" charset="0"/>
                      </a:endParaRPr>
                    </a:p>
                  </a:txBody>
                  <a:tcPr marL="98723" marR="98723"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92010661"/>
                  </a:ext>
                </a:extLst>
              </a:tr>
              <a:tr h="274231">
                <a:tc>
                  <a:txBody>
                    <a:bodyPr/>
                    <a:lstStyle/>
                    <a:p>
                      <a:pPr marL="0" marR="0">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Zone 3 (Central)</a:t>
                      </a:r>
                      <a:endParaRPr lang="en-US" sz="1700" dirty="0">
                        <a:effectLst/>
                        <a:latin typeface="Segoe UI" panose="020B0502040204020203" pitchFamily="34" charset="0"/>
                        <a:ea typeface="Segoe UI" panose="020B0502040204020203" pitchFamily="34" charset="0"/>
                        <a:cs typeface="Times New Roman" panose="02020603050405020304" pitchFamily="18" charset="0"/>
                      </a:endParaRPr>
                    </a:p>
                  </a:txBody>
                  <a:tcPr marL="98723" marR="98723"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r">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-28.47%</a:t>
                      </a:r>
                      <a:endParaRPr lang="en-US" sz="1700" dirty="0">
                        <a:effectLst/>
                        <a:latin typeface="Segoe UI" panose="020B0502040204020203" pitchFamily="34" charset="0"/>
                        <a:ea typeface="Segoe UI" panose="020B0502040204020203" pitchFamily="34" charset="0"/>
                        <a:cs typeface="Times New Roman" panose="02020603050405020304" pitchFamily="18" charset="0"/>
                      </a:endParaRPr>
                    </a:p>
                  </a:txBody>
                  <a:tcPr marL="98723" marR="98723"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59723175"/>
                  </a:ext>
                </a:extLst>
              </a:tr>
              <a:tr h="274231">
                <a:tc>
                  <a:txBody>
                    <a:bodyPr/>
                    <a:lstStyle/>
                    <a:p>
                      <a:pPr marL="0" marR="0">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Zone 4 (East)</a:t>
                      </a:r>
                      <a:endParaRPr lang="en-US" sz="1700" dirty="0">
                        <a:effectLst/>
                        <a:latin typeface="Segoe UI" panose="020B0502040204020203" pitchFamily="34" charset="0"/>
                        <a:ea typeface="Segoe UI" panose="020B0502040204020203" pitchFamily="34" charset="0"/>
                        <a:cs typeface="Times New Roman" panose="02020603050405020304" pitchFamily="18" charset="0"/>
                      </a:endParaRPr>
                    </a:p>
                  </a:txBody>
                  <a:tcPr marL="98723" marR="98723"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5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30.57%</a:t>
                      </a:r>
                      <a:endParaRPr lang="en-US" sz="1700" dirty="0">
                        <a:effectLst/>
                        <a:latin typeface="Segoe UI" panose="020B0502040204020203" pitchFamily="34" charset="0"/>
                        <a:ea typeface="Segoe UI" panose="020B0502040204020203" pitchFamily="34" charset="0"/>
                        <a:cs typeface="Times New Roman" panose="02020603050405020304" pitchFamily="18" charset="0"/>
                      </a:endParaRPr>
                    </a:p>
                  </a:txBody>
                  <a:tcPr marL="98723" marR="98723"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4485239"/>
                  </a:ext>
                </a:extLst>
              </a:tr>
            </a:tbl>
          </a:graphicData>
        </a:graphic>
      </p:graphicFrame>
    </p:spTree>
    <p:extLst>
      <p:ext uri="{BB962C8B-B14F-4D97-AF65-F5344CB8AC3E}">
        <p14:creationId xmlns:p14="http://schemas.microsoft.com/office/powerpoint/2010/main" val="2372403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07778-34F6-8CD7-818C-7AC9743BC0ED}"/>
              </a:ext>
            </a:extLst>
          </p:cNvPr>
          <p:cNvSpPr>
            <a:spLocks noGrp="1"/>
          </p:cNvSpPr>
          <p:nvPr>
            <p:ph type="title"/>
          </p:nvPr>
        </p:nvSpPr>
        <p:spPr/>
        <p:txBody>
          <a:bodyPr>
            <a:normAutofit fontScale="90000"/>
          </a:bodyPr>
          <a:lstStyle/>
          <a:p>
            <a:pPr algn="l"/>
            <a:r>
              <a:rPr lang="en-US" sz="3200" b="1" u="sng" dirty="0">
                <a:solidFill>
                  <a:srgbClr val="00918E"/>
                </a:solidFill>
                <a:latin typeface="Segoe UI" panose="020B0502040204020203" pitchFamily="34" charset="0"/>
                <a:cs typeface="Segoe UI" panose="020B0502040204020203" pitchFamily="34" charset="0"/>
              </a:rPr>
              <a:t>Estimated Preliminary</a:t>
            </a:r>
            <a:r>
              <a:rPr lang="en-US" sz="3200" b="1" dirty="0">
                <a:solidFill>
                  <a:srgbClr val="00918E"/>
                </a:solidFill>
                <a:latin typeface="Segoe UI" panose="020B0502040204020203" pitchFamily="34" charset="0"/>
                <a:cs typeface="Segoe UI" panose="020B0502040204020203" pitchFamily="34" charset="0"/>
              </a:rPr>
              <a:t> Impacts of Reappraisal</a:t>
            </a:r>
            <a:endParaRPr lang="en-US" sz="3200" dirty="0"/>
          </a:p>
        </p:txBody>
      </p:sp>
      <p:pic>
        <p:nvPicPr>
          <p:cNvPr id="4" name="Picture 3" descr="Text&#10;&#10;Description automatically generated">
            <a:extLst>
              <a:ext uri="{FF2B5EF4-FFF2-40B4-BE49-F238E27FC236}">
                <a16:creationId xmlns:a16="http://schemas.microsoft.com/office/drawing/2014/main" id="{FAB47D28-2256-BA53-1988-7B8B4D8101A8}"/>
              </a:ext>
            </a:extLst>
          </p:cNvPr>
          <p:cNvPicPr>
            <a:picLocks noChangeAspect="1"/>
          </p:cNvPicPr>
          <p:nvPr/>
        </p:nvPicPr>
        <p:blipFill>
          <a:blip r:embed="rId2"/>
          <a:stretch>
            <a:fillRect/>
          </a:stretch>
        </p:blipFill>
        <p:spPr>
          <a:xfrm>
            <a:off x="6967138" y="4448171"/>
            <a:ext cx="1906124" cy="449990"/>
          </a:xfrm>
          <a:prstGeom prst="rect">
            <a:avLst/>
          </a:prstGeom>
        </p:spPr>
      </p:pic>
      <p:pic>
        <p:nvPicPr>
          <p:cNvPr id="5" name="Picture 4">
            <a:extLst>
              <a:ext uri="{FF2B5EF4-FFF2-40B4-BE49-F238E27FC236}">
                <a16:creationId xmlns:a16="http://schemas.microsoft.com/office/drawing/2014/main" id="{9A45674E-EE38-5873-5432-37F55D3AE807}"/>
              </a:ext>
            </a:extLst>
          </p:cNvPr>
          <p:cNvPicPr>
            <a:picLocks noChangeAspect="1"/>
          </p:cNvPicPr>
          <p:nvPr/>
        </p:nvPicPr>
        <p:blipFill>
          <a:blip r:embed="rId3"/>
          <a:stretch>
            <a:fillRect/>
          </a:stretch>
        </p:blipFill>
        <p:spPr>
          <a:xfrm>
            <a:off x="324228" y="1063228"/>
            <a:ext cx="8495543" cy="2756931"/>
          </a:xfrm>
          <a:prstGeom prst="rect">
            <a:avLst/>
          </a:prstGeom>
        </p:spPr>
      </p:pic>
    </p:spTree>
    <p:extLst>
      <p:ext uri="{BB962C8B-B14F-4D97-AF65-F5344CB8AC3E}">
        <p14:creationId xmlns:p14="http://schemas.microsoft.com/office/powerpoint/2010/main" val="3410947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07778-34F6-8CD7-818C-7AC9743BC0ED}"/>
              </a:ext>
            </a:extLst>
          </p:cNvPr>
          <p:cNvSpPr>
            <a:spLocks noGrp="1"/>
          </p:cNvSpPr>
          <p:nvPr>
            <p:ph type="title"/>
          </p:nvPr>
        </p:nvSpPr>
        <p:spPr/>
        <p:txBody>
          <a:bodyPr>
            <a:normAutofit fontScale="90000"/>
          </a:bodyPr>
          <a:lstStyle/>
          <a:p>
            <a:pPr algn="l"/>
            <a:r>
              <a:rPr lang="en-US" sz="3200" b="1" u="sng" dirty="0">
                <a:solidFill>
                  <a:srgbClr val="00918E"/>
                </a:solidFill>
                <a:latin typeface="Segoe UI" panose="020B0502040204020203" pitchFamily="34" charset="0"/>
                <a:cs typeface="Segoe UI" panose="020B0502040204020203" pitchFamily="34" charset="0"/>
              </a:rPr>
              <a:t>Estimated Preliminary</a:t>
            </a:r>
            <a:r>
              <a:rPr lang="en-US" sz="3200" b="1" dirty="0">
                <a:solidFill>
                  <a:srgbClr val="00918E"/>
                </a:solidFill>
                <a:latin typeface="Segoe UI" panose="020B0502040204020203" pitchFamily="34" charset="0"/>
                <a:cs typeface="Segoe UI" panose="020B0502040204020203" pitchFamily="34" charset="0"/>
              </a:rPr>
              <a:t> Impacts of Reappraisal</a:t>
            </a:r>
            <a:endParaRPr lang="en-US" sz="3200" dirty="0"/>
          </a:p>
        </p:txBody>
      </p:sp>
      <p:pic>
        <p:nvPicPr>
          <p:cNvPr id="4" name="Picture 3" descr="Text&#10;&#10;Description automatically generated">
            <a:extLst>
              <a:ext uri="{FF2B5EF4-FFF2-40B4-BE49-F238E27FC236}">
                <a16:creationId xmlns:a16="http://schemas.microsoft.com/office/drawing/2014/main" id="{FAB47D28-2256-BA53-1988-7B8B4D8101A8}"/>
              </a:ext>
            </a:extLst>
          </p:cNvPr>
          <p:cNvPicPr>
            <a:picLocks noChangeAspect="1"/>
          </p:cNvPicPr>
          <p:nvPr/>
        </p:nvPicPr>
        <p:blipFill>
          <a:blip r:embed="rId2"/>
          <a:stretch>
            <a:fillRect/>
          </a:stretch>
        </p:blipFill>
        <p:spPr>
          <a:xfrm>
            <a:off x="6967138" y="4448171"/>
            <a:ext cx="1906124" cy="449990"/>
          </a:xfrm>
          <a:prstGeom prst="rect">
            <a:avLst/>
          </a:prstGeom>
        </p:spPr>
      </p:pic>
      <p:graphicFrame>
        <p:nvGraphicFramePr>
          <p:cNvPr id="3" name="Table 2">
            <a:extLst>
              <a:ext uri="{FF2B5EF4-FFF2-40B4-BE49-F238E27FC236}">
                <a16:creationId xmlns:a16="http://schemas.microsoft.com/office/drawing/2014/main" id="{55C46C37-22F1-C2FB-BB95-011EAE2F0D9A}"/>
              </a:ext>
            </a:extLst>
          </p:cNvPr>
          <p:cNvGraphicFramePr>
            <a:graphicFrameLocks noGrp="1"/>
          </p:cNvGraphicFramePr>
          <p:nvPr>
            <p:extLst>
              <p:ext uri="{D42A27DB-BD31-4B8C-83A1-F6EECF244321}">
                <p14:modId xmlns:p14="http://schemas.microsoft.com/office/powerpoint/2010/main" val="4035577935"/>
              </p:ext>
            </p:extLst>
          </p:nvPr>
        </p:nvGraphicFramePr>
        <p:xfrm>
          <a:off x="1975998" y="1325997"/>
          <a:ext cx="5192003" cy="2859405"/>
        </p:xfrm>
        <a:graphic>
          <a:graphicData uri="http://schemas.openxmlformats.org/drawingml/2006/table">
            <a:tbl>
              <a:tblPr/>
              <a:tblGrid>
                <a:gridCol w="132976">
                  <a:extLst>
                    <a:ext uri="{9D8B030D-6E8A-4147-A177-3AD203B41FA5}">
                      <a16:colId xmlns:a16="http://schemas.microsoft.com/office/drawing/2014/main" val="376497961"/>
                    </a:ext>
                  </a:extLst>
                </a:gridCol>
                <a:gridCol w="1065871">
                  <a:extLst>
                    <a:ext uri="{9D8B030D-6E8A-4147-A177-3AD203B41FA5}">
                      <a16:colId xmlns:a16="http://schemas.microsoft.com/office/drawing/2014/main" val="1019460454"/>
                    </a:ext>
                  </a:extLst>
                </a:gridCol>
                <a:gridCol w="96024">
                  <a:extLst>
                    <a:ext uri="{9D8B030D-6E8A-4147-A177-3AD203B41FA5}">
                      <a16:colId xmlns:a16="http://schemas.microsoft.com/office/drawing/2014/main" val="1148040915"/>
                    </a:ext>
                  </a:extLst>
                </a:gridCol>
                <a:gridCol w="691376">
                  <a:extLst>
                    <a:ext uri="{9D8B030D-6E8A-4147-A177-3AD203B41FA5}">
                      <a16:colId xmlns:a16="http://schemas.microsoft.com/office/drawing/2014/main" val="104197736"/>
                    </a:ext>
                  </a:extLst>
                </a:gridCol>
                <a:gridCol w="585749">
                  <a:extLst>
                    <a:ext uri="{9D8B030D-6E8A-4147-A177-3AD203B41FA5}">
                      <a16:colId xmlns:a16="http://schemas.microsoft.com/office/drawing/2014/main" val="1328944546"/>
                    </a:ext>
                  </a:extLst>
                </a:gridCol>
                <a:gridCol w="691376">
                  <a:extLst>
                    <a:ext uri="{9D8B030D-6E8A-4147-A177-3AD203B41FA5}">
                      <a16:colId xmlns:a16="http://schemas.microsoft.com/office/drawing/2014/main" val="2840594821"/>
                    </a:ext>
                  </a:extLst>
                </a:gridCol>
                <a:gridCol w="96024">
                  <a:extLst>
                    <a:ext uri="{9D8B030D-6E8A-4147-A177-3AD203B41FA5}">
                      <a16:colId xmlns:a16="http://schemas.microsoft.com/office/drawing/2014/main" val="2416144525"/>
                    </a:ext>
                  </a:extLst>
                </a:gridCol>
                <a:gridCol w="556941">
                  <a:extLst>
                    <a:ext uri="{9D8B030D-6E8A-4147-A177-3AD203B41FA5}">
                      <a16:colId xmlns:a16="http://schemas.microsoft.com/office/drawing/2014/main" val="4131199286"/>
                    </a:ext>
                  </a:extLst>
                </a:gridCol>
                <a:gridCol w="556941">
                  <a:extLst>
                    <a:ext uri="{9D8B030D-6E8A-4147-A177-3AD203B41FA5}">
                      <a16:colId xmlns:a16="http://schemas.microsoft.com/office/drawing/2014/main" val="1093612289"/>
                    </a:ext>
                  </a:extLst>
                </a:gridCol>
                <a:gridCol w="585749">
                  <a:extLst>
                    <a:ext uri="{9D8B030D-6E8A-4147-A177-3AD203B41FA5}">
                      <a16:colId xmlns:a16="http://schemas.microsoft.com/office/drawing/2014/main" val="520000568"/>
                    </a:ext>
                  </a:extLst>
                </a:gridCol>
                <a:gridCol w="132976">
                  <a:extLst>
                    <a:ext uri="{9D8B030D-6E8A-4147-A177-3AD203B41FA5}">
                      <a16:colId xmlns:a16="http://schemas.microsoft.com/office/drawing/2014/main" val="3683435155"/>
                    </a:ext>
                  </a:extLst>
                </a:gridCol>
              </a:tblGrid>
              <a:tr h="581025">
                <a:tc gridSpan="11">
                  <a:txBody>
                    <a:bodyPr/>
                    <a:lstStyle/>
                    <a:p>
                      <a:pPr algn="ctr" fontAlgn="ctr"/>
                      <a:r>
                        <a:rPr lang="en-US" sz="1600" b="1" i="0" u="none" strike="noStrike" dirty="0">
                          <a:solidFill>
                            <a:srgbClr val="000000"/>
                          </a:solidFill>
                          <a:effectLst/>
                          <a:latin typeface="Calibri" panose="020F0502020204030204" pitchFamily="34" charset="0"/>
                        </a:rPr>
                        <a:t>Statewide Impact of Reappraisal for Classes 3, 4, and 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0034520"/>
                  </a:ext>
                </a:extLst>
              </a:tr>
              <a:tr h="95250">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728323190"/>
                  </a:ext>
                </a:extLst>
              </a:tr>
              <a:tr h="200025">
                <a:tc>
                  <a:txBody>
                    <a:bodyPr/>
                    <a:lstStyle/>
                    <a:p>
                      <a:pPr algn="l" fontAlgn="b"/>
                      <a:r>
                        <a:rPr lang="en-US" sz="1100" b="0" i="0" u="none" strike="noStrike" dirty="0">
                          <a:solidFill>
                            <a:srgbClr val="000000"/>
                          </a:solidFill>
                          <a:effectLst/>
                          <a:latin typeface="Arial" panose="020B0604020202020204" pitchFamily="34" charset="0"/>
                        </a:rPr>
                        <a:t> </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1100" b="0" i="0" u="none" strike="noStrike" dirty="0">
                          <a:solidFill>
                            <a:srgbClr val="000000"/>
                          </a:solidFill>
                          <a:effectLst/>
                          <a:latin typeface="Arial" panose="020B060402020202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7">
                  <a:txBody>
                    <a:bodyPr/>
                    <a:lstStyle/>
                    <a:p>
                      <a:pPr algn="ctr" fontAlgn="b"/>
                      <a:r>
                        <a:rPr lang="en-US" sz="1100" b="0" i="0" u="none" strike="noStrike" dirty="0">
                          <a:solidFill>
                            <a:srgbClr val="000000"/>
                          </a:solidFill>
                          <a:effectLst/>
                          <a:latin typeface="Calibri" panose="020F0502020204030204" pitchFamily="34" charset="0"/>
                        </a:rPr>
                        <a:t>TY 2024 Versus TY 2025 Estimates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596142442"/>
                  </a:ext>
                </a:extLst>
              </a:tr>
              <a:tr h="190500">
                <a:tc>
                  <a:txBody>
                    <a:bodyPr/>
                    <a:lstStyle/>
                    <a:p>
                      <a:pPr algn="ctr" fontAlgn="ctr"/>
                      <a:endParaRPr lang="en-US" sz="11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1100" b="0" i="0" u="none" strike="noStrike" dirty="0">
                          <a:solidFill>
                            <a:srgbClr val="000000"/>
                          </a:solidFill>
                          <a:effectLst/>
                          <a:latin typeface="Arial" panose="020B0604020202020204" pitchFamily="34" charset="0"/>
                        </a:rPr>
                        <a:t>Property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3">
                  <a:txBody>
                    <a:bodyPr/>
                    <a:lstStyle/>
                    <a:p>
                      <a:pPr algn="ctr" fontAlgn="b"/>
                      <a:r>
                        <a:rPr lang="en-US" sz="1100" b="0" i="0" u="none" strike="noStrike" dirty="0">
                          <a:solidFill>
                            <a:srgbClr val="000000"/>
                          </a:solidFill>
                          <a:effectLst/>
                          <a:latin typeface="Calibri" panose="020F0502020204030204" pitchFamily="34" charset="0"/>
                        </a:rPr>
                        <a:t>Difference-#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gridSpan="3">
                  <a:txBody>
                    <a:bodyPr/>
                    <a:lstStyle/>
                    <a:p>
                      <a:pPr algn="ctr" fontAlgn="b"/>
                      <a:r>
                        <a:rPr lang="en-US" sz="1100" b="0" i="0" u="none" strike="noStrike" dirty="0">
                          <a:solidFill>
                            <a:srgbClr val="000000"/>
                          </a:solidFill>
                          <a:effectLst/>
                          <a:latin typeface="Calibri" panose="020F0502020204030204" pitchFamily="34" charset="0"/>
                        </a:rPr>
                        <a:t>Difference-%</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219030519"/>
                  </a:ext>
                </a:extLst>
              </a:tr>
              <a:tr h="381000">
                <a:tc>
                  <a:txBody>
                    <a:bodyPr/>
                    <a:lstStyle/>
                    <a:p>
                      <a:pPr algn="ctr" fontAlgn="ctr"/>
                      <a:endParaRPr lang="en-US" sz="11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TV</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Mills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Tax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TV</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Mills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Tax</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203448989"/>
                  </a:ext>
                </a:extLst>
              </a:tr>
              <a:tr h="190500">
                <a:tc>
                  <a:txBody>
                    <a:bodyPr/>
                    <a:lstStyle/>
                    <a:p>
                      <a:pPr algn="l" fontAlgn="b"/>
                      <a:r>
                        <a:rPr lang="en-US" sz="1100" b="0" i="0" u="none" strike="noStrike" dirty="0">
                          <a:solidFill>
                            <a:srgbClr val="000000"/>
                          </a:solidFill>
                          <a:effectLst/>
                          <a:latin typeface="Arial" panose="020B0604020202020204" pitchFamily="34" charset="0"/>
                        </a:rPr>
                        <a:t> </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dirty="0">
                          <a:solidFill>
                            <a:srgbClr val="000000"/>
                          </a:solidFill>
                          <a:effectLst/>
                          <a:latin typeface="Arial" panose="020B0604020202020204" pitchFamily="34" charset="0"/>
                        </a:rPr>
                        <a:t>Res.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$605.329 </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(41.311)</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$154.712 </a:t>
                      </a:r>
                    </a:p>
                  </a:txBody>
                  <a:tcPr marL="9525" marR="9525" marT="9525"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21.69%</a:t>
                      </a:r>
                    </a:p>
                  </a:txBody>
                  <a:tcPr marL="9525" marR="9525" marT="9525"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(8.48%)</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11.38%</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473325245"/>
                  </a:ext>
                </a:extLst>
              </a:tr>
              <a:tr h="190500">
                <a:tc>
                  <a:txBody>
                    <a:bodyPr/>
                    <a:lstStyle/>
                    <a:p>
                      <a:pPr algn="l" fontAlgn="b"/>
                      <a:r>
                        <a:rPr lang="en-US" sz="1100" b="0" i="0" u="none" strike="noStrike" dirty="0">
                          <a:solidFill>
                            <a:srgbClr val="000000"/>
                          </a:solidFill>
                          <a:effectLst/>
                          <a:latin typeface="Arial" panose="020B0604020202020204" pitchFamily="34" charset="0"/>
                        </a:rPr>
                        <a:t> </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dirty="0">
                          <a:solidFill>
                            <a:srgbClr val="000000"/>
                          </a:solidFill>
                          <a:effectLst/>
                          <a:latin typeface="Arial" panose="020B0604020202020204" pitchFamily="34" charset="0"/>
                        </a:rPr>
                        <a:t>Comm.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$52.400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(38.568)</a:t>
                      </a:r>
                    </a:p>
                  </a:txBody>
                  <a:tcPr marL="9525" marR="9525" marT="9525" marB="0" anchor="b">
                    <a:lnL>
                      <a:noFill/>
                    </a:lnL>
                    <a:lnR>
                      <a:noFill/>
                    </a:lnR>
                    <a:lnT>
                      <a:noFill/>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$3.549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8.35%</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(6.78%)</a:t>
                      </a:r>
                    </a:p>
                  </a:txBody>
                  <a:tcPr marL="9525" marR="9525" marT="9525" marB="0" anchor="b">
                    <a:lnL>
                      <a:noFill/>
                    </a:lnL>
                    <a:lnR>
                      <a:noFill/>
                    </a:lnR>
                    <a:lnT>
                      <a:noFill/>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0.99%</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115187538"/>
                  </a:ext>
                </a:extLst>
              </a:tr>
              <a:tr h="190500">
                <a:tc>
                  <a:txBody>
                    <a:bodyPr/>
                    <a:lstStyle/>
                    <a:p>
                      <a:pPr algn="l" fontAlgn="b"/>
                      <a:r>
                        <a:rPr lang="en-US" sz="1100" b="0" i="0" u="none" strike="noStrike" dirty="0">
                          <a:solidFill>
                            <a:srgbClr val="000000"/>
                          </a:solidFill>
                          <a:effectLst/>
                          <a:latin typeface="Arial" panose="020B0604020202020204" pitchFamily="34" charset="0"/>
                        </a:rPr>
                        <a:t> </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dirty="0">
                          <a:solidFill>
                            <a:srgbClr val="000000"/>
                          </a:solidFill>
                          <a:effectLst/>
                          <a:latin typeface="Arial" panose="020B0604020202020204" pitchFamily="34" charset="0"/>
                        </a:rPr>
                        <a:t>Ag.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$8.675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(26.653)</a:t>
                      </a:r>
                    </a:p>
                  </a:txBody>
                  <a:tcPr marL="9525" marR="9525" marT="9525" marB="0" anchor="b">
                    <a:lnL>
                      <a:noFill/>
                    </a:lnL>
                    <a:lnR>
                      <a:noFill/>
                    </a:lnR>
                    <a:lnT>
                      <a:noFill/>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$0.239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5.68%</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(5.09%)</a:t>
                      </a:r>
                    </a:p>
                  </a:txBody>
                  <a:tcPr marL="9525" marR="9525" marT="9525" marB="0" anchor="b">
                    <a:lnL>
                      <a:noFill/>
                    </a:lnL>
                    <a:lnR>
                      <a:noFill/>
                    </a:lnR>
                    <a:lnT>
                      <a:noFill/>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0.30%</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218300152"/>
                  </a:ext>
                </a:extLst>
              </a:tr>
              <a:tr h="190500">
                <a:tc>
                  <a:txBody>
                    <a:bodyPr/>
                    <a:lstStyle/>
                    <a:p>
                      <a:pPr algn="l" fontAlgn="b"/>
                      <a:r>
                        <a:rPr lang="en-US" sz="1100" b="0" i="0" u="none" strike="noStrike" dirty="0">
                          <a:solidFill>
                            <a:srgbClr val="000000"/>
                          </a:solidFill>
                          <a:effectLst/>
                          <a:latin typeface="Arial" panose="020B0604020202020204" pitchFamily="34" charset="0"/>
                        </a:rPr>
                        <a:t> </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dirty="0">
                          <a:solidFill>
                            <a:srgbClr val="000000"/>
                          </a:solidFill>
                          <a:effectLst/>
                          <a:latin typeface="Arial" panose="020B0604020202020204" pitchFamily="34" charset="0"/>
                        </a:rPr>
                        <a:t>Forest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$0.167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(35.715)</a:t>
                      </a:r>
                    </a:p>
                  </a:txBody>
                  <a:tcPr marL="9525" marR="9525" marT="9525" marB="0" anchor="b">
                    <a:lnL>
                      <a:noFill/>
                    </a:lnL>
                    <a:lnR>
                      <a:noFill/>
                    </a:lnR>
                    <a:lnT>
                      <a:noFill/>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($0.096)</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3.70%</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(8.40%)</a:t>
                      </a:r>
                    </a:p>
                  </a:txBody>
                  <a:tcPr marL="9525" marR="9525" marT="9525" marB="0" anchor="b">
                    <a:lnL>
                      <a:noFill/>
                    </a:lnL>
                    <a:lnR>
                      <a:noFill/>
                    </a:lnR>
                    <a:lnT>
                      <a:noFill/>
                    </a:lnT>
                    <a:lnB>
                      <a:noFill/>
                    </a:lnB>
                    <a:solidFill>
                      <a:srgbClr val="FFFFFF"/>
                    </a:solidFill>
                  </a:tcPr>
                </a:tc>
                <a:tc>
                  <a:txBody>
                    <a:bodyPr/>
                    <a:lstStyle/>
                    <a:p>
                      <a:pPr algn="r" fontAlgn="b"/>
                      <a:r>
                        <a:rPr lang="en-US" sz="1100" b="0" i="0" u="none" strike="noStrike" dirty="0">
                          <a:solidFill>
                            <a:srgbClr val="000000"/>
                          </a:solidFill>
                          <a:effectLst/>
                          <a:latin typeface="Arial" panose="020B0604020202020204" pitchFamily="34" charset="0"/>
                        </a:rPr>
                        <a:t>(5.01%)</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957037808"/>
                  </a:ext>
                </a:extLst>
              </a:tr>
              <a:tr h="190500">
                <a:tc>
                  <a:txBody>
                    <a:bodyPr/>
                    <a:lstStyle/>
                    <a:p>
                      <a:pPr algn="l" fontAlgn="b"/>
                      <a:r>
                        <a:rPr lang="en-US" sz="1100" b="0" i="0" u="none" strike="noStrike" dirty="0">
                          <a:solidFill>
                            <a:srgbClr val="000000"/>
                          </a:solidFill>
                          <a:effectLst/>
                          <a:latin typeface="Arial" panose="020B0604020202020204" pitchFamily="34" charset="0"/>
                        </a:rPr>
                        <a:t> </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dirty="0">
                          <a:solidFill>
                            <a:srgbClr val="000000"/>
                          </a:solidFill>
                          <a:effectLst/>
                          <a:latin typeface="Arial" panose="020B0604020202020204" pitchFamily="34" charset="0"/>
                        </a:rPr>
                        <a:t>Other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b"/>
                      <a:r>
                        <a:rPr lang="en-US" sz="1100" b="0" i="0" u="sng" strike="noStrike" dirty="0">
                          <a:solidFill>
                            <a:srgbClr val="000000"/>
                          </a:solidFill>
                          <a:effectLst/>
                          <a:latin typeface="Arial" panose="020B0604020202020204" pitchFamily="34" charset="0"/>
                        </a:rPr>
                        <a:t>$39.606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1100" b="0" i="0" u="sng" strike="noStrike" dirty="0">
                          <a:solidFill>
                            <a:srgbClr val="000000"/>
                          </a:solidFill>
                          <a:effectLst/>
                          <a:latin typeface="Arial" panose="020B0604020202020204" pitchFamily="34" charset="0"/>
                        </a:rPr>
                        <a:t>(23.825)</a:t>
                      </a:r>
                    </a:p>
                  </a:txBody>
                  <a:tcPr marL="9525" marR="9525" marT="9525" marB="0" anchor="b">
                    <a:lnL>
                      <a:noFill/>
                    </a:lnL>
                    <a:lnR>
                      <a:noFill/>
                    </a:lnR>
                    <a:lnT>
                      <a:noFill/>
                    </a:lnT>
                    <a:lnB>
                      <a:noFill/>
                    </a:lnB>
                    <a:solidFill>
                      <a:srgbClr val="FFFFFF"/>
                    </a:solidFill>
                  </a:tcPr>
                </a:tc>
                <a:tc>
                  <a:txBody>
                    <a:bodyPr/>
                    <a:lstStyle/>
                    <a:p>
                      <a:pPr algn="r" fontAlgn="b"/>
                      <a:r>
                        <a:rPr lang="en-US" sz="1100" b="0" i="0" u="sng" strike="noStrike" dirty="0">
                          <a:solidFill>
                            <a:srgbClr val="000000"/>
                          </a:solidFill>
                          <a:effectLst/>
                          <a:latin typeface="Arial" panose="020B0604020202020204" pitchFamily="34" charset="0"/>
                        </a:rPr>
                        <a:t>($9.165)</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b"/>
                      <a:r>
                        <a:rPr lang="en-US" sz="1100" b="0" i="0" u="sng" strike="noStrike" dirty="0">
                          <a:solidFill>
                            <a:srgbClr val="000000"/>
                          </a:solidFill>
                          <a:effectLst/>
                          <a:latin typeface="Arial" panose="020B0604020202020204" pitchFamily="34" charset="0"/>
                        </a:rPr>
                        <a:t>3.47%</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1100" b="0" i="0" u="sng" strike="noStrike" dirty="0">
                          <a:solidFill>
                            <a:srgbClr val="000000"/>
                          </a:solidFill>
                          <a:effectLst/>
                          <a:latin typeface="Arial" panose="020B0604020202020204" pitchFamily="34" charset="0"/>
                        </a:rPr>
                        <a:t>(4.97%)</a:t>
                      </a:r>
                    </a:p>
                  </a:txBody>
                  <a:tcPr marL="9525" marR="9525" marT="9525" marB="0" anchor="b">
                    <a:lnL>
                      <a:noFill/>
                    </a:lnL>
                    <a:lnR>
                      <a:noFill/>
                    </a:lnR>
                    <a:lnT>
                      <a:noFill/>
                    </a:lnT>
                    <a:lnB>
                      <a:noFill/>
                    </a:lnB>
                    <a:solidFill>
                      <a:srgbClr val="FFFFFF"/>
                    </a:solidFill>
                  </a:tcPr>
                </a:tc>
                <a:tc>
                  <a:txBody>
                    <a:bodyPr/>
                    <a:lstStyle/>
                    <a:p>
                      <a:pPr algn="r" fontAlgn="b"/>
                      <a:r>
                        <a:rPr lang="en-US" sz="1100" b="0" i="0" u="sng" strike="noStrike" dirty="0">
                          <a:solidFill>
                            <a:srgbClr val="000000"/>
                          </a:solidFill>
                          <a:effectLst/>
                          <a:latin typeface="Arial" panose="020B0604020202020204" pitchFamily="34" charset="0"/>
                        </a:rPr>
                        <a:t>(1.67%)</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315953022"/>
                  </a:ext>
                </a:extLst>
              </a:tr>
              <a:tr h="200025">
                <a:tc>
                  <a:txBody>
                    <a:bodyPr/>
                    <a:lstStyle/>
                    <a:p>
                      <a:pPr algn="l" fontAlgn="b"/>
                      <a:r>
                        <a:rPr lang="en-US" sz="1100" b="0" i="0" u="none" strike="noStrike" dirty="0">
                          <a:solidFill>
                            <a:srgbClr val="000000"/>
                          </a:solidFill>
                          <a:effectLst/>
                          <a:latin typeface="Arial" panose="020B0604020202020204" pitchFamily="34" charset="0"/>
                        </a:rPr>
                        <a:t> </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1100" b="0" i="0" u="none" strike="noStrike" dirty="0">
                          <a:solidFill>
                            <a:srgbClr val="000000"/>
                          </a:solidFill>
                          <a:effectLst/>
                          <a:latin typeface="Arial" panose="020B0604020202020204" pitchFamily="34"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b"/>
                      <a:r>
                        <a:rPr lang="en-US" sz="1100" b="1" i="0" u="sng" strike="noStrike" dirty="0">
                          <a:solidFill>
                            <a:srgbClr val="000000"/>
                          </a:solidFill>
                          <a:effectLst/>
                          <a:latin typeface="Arial" panose="020B0604020202020204" pitchFamily="34" charset="0"/>
                        </a:rPr>
                        <a:t>$706.177 </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sng" strike="noStrike" dirty="0">
                          <a:solidFill>
                            <a:srgbClr val="000000"/>
                          </a:solidFill>
                          <a:effectLst/>
                          <a:latin typeface="Arial" panose="020B0604020202020204" pitchFamily="34" charset="0"/>
                        </a:rPr>
                        <a:t>(37.243)</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sng" strike="noStrike" dirty="0">
                          <a:solidFill>
                            <a:srgbClr val="000000"/>
                          </a:solidFill>
                          <a:effectLst/>
                          <a:latin typeface="Arial" panose="020B0604020202020204" pitchFamily="34" charset="0"/>
                        </a:rPr>
                        <a:t>$149.238 </a:t>
                      </a:r>
                    </a:p>
                  </a:txBody>
                  <a:tcPr marL="9525" marR="9525" marT="9525"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sng" strike="noStrike" dirty="0">
                          <a:solidFill>
                            <a:srgbClr val="000000"/>
                          </a:solidFill>
                          <a:effectLst/>
                          <a:latin typeface="Arial" panose="020B0604020202020204" pitchFamily="34" charset="0"/>
                        </a:rPr>
                        <a:t>14.97%</a:t>
                      </a:r>
                    </a:p>
                  </a:txBody>
                  <a:tcPr marL="9525" marR="9525" marT="9525"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sng" strike="noStrike" dirty="0">
                          <a:solidFill>
                            <a:srgbClr val="000000"/>
                          </a:solidFill>
                          <a:effectLst/>
                          <a:latin typeface="Arial" panose="020B0604020202020204" pitchFamily="34" charset="0"/>
                        </a:rPr>
                        <a:t>(7.49%)</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sng" strike="noStrike" dirty="0">
                          <a:solidFill>
                            <a:srgbClr val="000000"/>
                          </a:solidFill>
                          <a:effectLst/>
                          <a:latin typeface="Arial" panose="020B0604020202020204" pitchFamily="34" charset="0"/>
                        </a:rPr>
                        <a:t>6.36%</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671556225"/>
                  </a:ext>
                </a:extLst>
              </a:tr>
              <a:tr h="95250">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33239817"/>
                  </a:ext>
                </a:extLst>
              </a:tr>
            </a:tbl>
          </a:graphicData>
        </a:graphic>
      </p:graphicFrame>
    </p:spTree>
    <p:extLst>
      <p:ext uri="{BB962C8B-B14F-4D97-AF65-F5344CB8AC3E}">
        <p14:creationId xmlns:p14="http://schemas.microsoft.com/office/powerpoint/2010/main" val="2727177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918E"/>
        </a:solidFill>
        <a:effectLst/>
      </p:bgPr>
    </p:bg>
    <p:spTree>
      <p:nvGrpSpPr>
        <p:cNvPr id="1" name=""/>
        <p:cNvGrpSpPr/>
        <p:nvPr/>
      </p:nvGrpSpPr>
      <p:grpSpPr>
        <a:xfrm>
          <a:off x="0" y="0"/>
          <a:ext cx="0" cy="0"/>
          <a:chOff x="0" y="0"/>
          <a:chExt cx="0" cy="0"/>
        </a:xfrm>
      </p:grpSpPr>
      <p:pic>
        <p:nvPicPr>
          <p:cNvPr id="14" name="Picture 13" descr="Logo, company name&#10;&#10;Description automatically generated">
            <a:extLst>
              <a:ext uri="{FF2B5EF4-FFF2-40B4-BE49-F238E27FC236}">
                <a16:creationId xmlns:a16="http://schemas.microsoft.com/office/drawing/2014/main" id="{8A672DC8-E991-4CDB-A30A-8B24F20A4BDA}"/>
              </a:ext>
            </a:extLst>
          </p:cNvPr>
          <p:cNvPicPr>
            <a:picLocks noChangeAspect="1"/>
          </p:cNvPicPr>
          <p:nvPr/>
        </p:nvPicPr>
        <p:blipFill>
          <a:blip r:embed="rId2"/>
          <a:stretch>
            <a:fillRect/>
          </a:stretch>
        </p:blipFill>
        <p:spPr>
          <a:xfrm>
            <a:off x="8017610" y="4164248"/>
            <a:ext cx="864687" cy="773958"/>
          </a:xfrm>
          <a:prstGeom prst="rect">
            <a:avLst/>
          </a:prstGeom>
        </p:spPr>
      </p:pic>
      <p:sp>
        <p:nvSpPr>
          <p:cNvPr id="24" name="Title 1">
            <a:extLst>
              <a:ext uri="{FF2B5EF4-FFF2-40B4-BE49-F238E27FC236}">
                <a16:creationId xmlns:a16="http://schemas.microsoft.com/office/drawing/2014/main" id="{C51E6942-3153-4B1C-A02D-000468954C7D}"/>
              </a:ext>
            </a:extLst>
          </p:cNvPr>
          <p:cNvSpPr>
            <a:spLocks noGrp="1"/>
          </p:cNvSpPr>
          <p:nvPr>
            <p:ph type="title"/>
          </p:nvPr>
        </p:nvSpPr>
        <p:spPr>
          <a:xfrm>
            <a:off x="957504" y="419470"/>
            <a:ext cx="5554133" cy="857250"/>
          </a:xfrm>
        </p:spPr>
        <p:txBody>
          <a:bodyPr>
            <a:normAutofit/>
          </a:bodyPr>
          <a:lstStyle/>
          <a:p>
            <a:pPr algn="l"/>
            <a:r>
              <a:rPr lang="en-US" sz="4000" b="1" dirty="0">
                <a:solidFill>
                  <a:srgbClr val="FFFFFF"/>
                </a:solidFill>
                <a:latin typeface="Segoe UI" panose="020B0502040204020203" pitchFamily="34" charset="0"/>
                <a:cs typeface="Segoe UI" panose="020B0502040204020203" pitchFamily="34" charset="0"/>
              </a:rPr>
              <a:t>Get social with us!</a:t>
            </a:r>
          </a:p>
        </p:txBody>
      </p:sp>
      <p:pic>
        <p:nvPicPr>
          <p:cNvPr id="25" name="Picture 24" descr="f_logo_RGB-White_1024.eps">
            <a:extLst>
              <a:ext uri="{FF2B5EF4-FFF2-40B4-BE49-F238E27FC236}">
                <a16:creationId xmlns:a16="http://schemas.microsoft.com/office/drawing/2014/main" id="{3A1C399A-5DCB-4F76-BF5A-F5190DC65F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316" y="1532339"/>
            <a:ext cx="477851" cy="481420"/>
          </a:xfrm>
          <a:prstGeom prst="rect">
            <a:avLst/>
          </a:prstGeom>
        </p:spPr>
      </p:pic>
      <p:pic>
        <p:nvPicPr>
          <p:cNvPr id="26" name="Picture 25" descr="Twitter_Social_Icon_Circle_White.png">
            <a:extLst>
              <a:ext uri="{FF2B5EF4-FFF2-40B4-BE49-F238E27FC236}">
                <a16:creationId xmlns:a16="http://schemas.microsoft.com/office/drawing/2014/main" id="{B1091879-E8CB-492D-9131-8CC3C41480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9501" y="2131136"/>
            <a:ext cx="493282" cy="496963"/>
          </a:xfrm>
          <a:prstGeom prst="rect">
            <a:avLst/>
          </a:prstGeom>
        </p:spPr>
      </p:pic>
      <p:pic>
        <p:nvPicPr>
          <p:cNvPr id="27" name="Picture 26" descr="LinkedIn white.png">
            <a:extLst>
              <a:ext uri="{FF2B5EF4-FFF2-40B4-BE49-F238E27FC236}">
                <a16:creationId xmlns:a16="http://schemas.microsoft.com/office/drawing/2014/main" id="{18C5C556-DE3E-4157-B13D-1442A69F152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4369" y="3347194"/>
            <a:ext cx="508065" cy="506425"/>
          </a:xfrm>
          <a:prstGeom prst="rect">
            <a:avLst/>
          </a:prstGeom>
        </p:spPr>
      </p:pic>
      <p:pic>
        <p:nvPicPr>
          <p:cNvPr id="28" name="Picture 27" descr="Instagram white circle.png">
            <a:extLst>
              <a:ext uri="{FF2B5EF4-FFF2-40B4-BE49-F238E27FC236}">
                <a16:creationId xmlns:a16="http://schemas.microsoft.com/office/drawing/2014/main" id="{1B0809D9-B87D-4F5D-9134-9E37AA3DAE7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72445" y="2720692"/>
            <a:ext cx="508449" cy="506808"/>
          </a:xfrm>
          <a:prstGeom prst="rect">
            <a:avLst/>
          </a:prstGeom>
        </p:spPr>
      </p:pic>
      <p:sp>
        <p:nvSpPr>
          <p:cNvPr id="29" name="TextBox 28">
            <a:extLst>
              <a:ext uri="{FF2B5EF4-FFF2-40B4-BE49-F238E27FC236}">
                <a16:creationId xmlns:a16="http://schemas.microsoft.com/office/drawing/2014/main" id="{1853AE2B-4CAB-40FE-8131-C922DF676B3C}"/>
              </a:ext>
            </a:extLst>
          </p:cNvPr>
          <p:cNvSpPr txBox="1"/>
          <p:nvPr/>
        </p:nvSpPr>
        <p:spPr>
          <a:xfrm>
            <a:off x="1721556" y="1573389"/>
            <a:ext cx="3378970" cy="400110"/>
          </a:xfrm>
          <a:prstGeom prst="rect">
            <a:avLst/>
          </a:prstGeom>
          <a:noFill/>
        </p:spPr>
        <p:txBody>
          <a:bodyPr wrap="square" rtlCol="0">
            <a:spAutoFit/>
          </a:bodyPr>
          <a:lstStyle/>
          <a:p>
            <a:r>
              <a:rPr lang="en-US" sz="2000" dirty="0">
                <a:solidFill>
                  <a:srgbClr val="FFFFFF"/>
                </a:solidFill>
                <a:latin typeface="Segoe UI" panose="020B0502040204020203" pitchFamily="34" charset="0"/>
                <a:cs typeface="Segoe UI" panose="020B0502040204020203" pitchFamily="34" charset="0"/>
              </a:rPr>
              <a:t>@MTRevenue</a:t>
            </a:r>
          </a:p>
        </p:txBody>
      </p:sp>
      <p:sp>
        <p:nvSpPr>
          <p:cNvPr id="30" name="TextBox 29">
            <a:extLst>
              <a:ext uri="{FF2B5EF4-FFF2-40B4-BE49-F238E27FC236}">
                <a16:creationId xmlns:a16="http://schemas.microsoft.com/office/drawing/2014/main" id="{E50C1687-5BBE-4E35-B98A-73B75E2D306F}"/>
              </a:ext>
            </a:extLst>
          </p:cNvPr>
          <p:cNvSpPr txBox="1"/>
          <p:nvPr/>
        </p:nvSpPr>
        <p:spPr>
          <a:xfrm>
            <a:off x="1721557" y="2187614"/>
            <a:ext cx="3378970" cy="400110"/>
          </a:xfrm>
          <a:prstGeom prst="rect">
            <a:avLst/>
          </a:prstGeom>
          <a:noFill/>
        </p:spPr>
        <p:txBody>
          <a:bodyPr wrap="square" rtlCol="0">
            <a:spAutoFit/>
          </a:bodyPr>
          <a:lstStyle/>
          <a:p>
            <a:r>
              <a:rPr lang="en-US" sz="2000" dirty="0">
                <a:solidFill>
                  <a:srgbClr val="FFFFFF"/>
                </a:solidFill>
                <a:latin typeface="Segoe UI" panose="020B0502040204020203" pitchFamily="34" charset="0"/>
                <a:cs typeface="Segoe UI" panose="020B0502040204020203" pitchFamily="34" charset="0"/>
              </a:rPr>
              <a:t>@MTRevenue</a:t>
            </a:r>
          </a:p>
        </p:txBody>
      </p:sp>
      <p:sp>
        <p:nvSpPr>
          <p:cNvPr id="31" name="TextBox 30">
            <a:extLst>
              <a:ext uri="{FF2B5EF4-FFF2-40B4-BE49-F238E27FC236}">
                <a16:creationId xmlns:a16="http://schemas.microsoft.com/office/drawing/2014/main" id="{45A89B28-44BE-414D-A2BE-7CD5831FB608}"/>
              </a:ext>
            </a:extLst>
          </p:cNvPr>
          <p:cNvSpPr txBox="1"/>
          <p:nvPr/>
        </p:nvSpPr>
        <p:spPr>
          <a:xfrm>
            <a:off x="1735176" y="2769728"/>
            <a:ext cx="3378970" cy="400110"/>
          </a:xfrm>
          <a:prstGeom prst="rect">
            <a:avLst/>
          </a:prstGeom>
          <a:noFill/>
        </p:spPr>
        <p:txBody>
          <a:bodyPr wrap="square" rtlCol="0">
            <a:spAutoFit/>
          </a:bodyPr>
          <a:lstStyle/>
          <a:p>
            <a:r>
              <a:rPr lang="en-US" sz="2000" dirty="0">
                <a:solidFill>
                  <a:srgbClr val="FFFFFF"/>
                </a:solidFill>
                <a:latin typeface="Segoe UI" panose="020B0502040204020203" pitchFamily="34" charset="0"/>
                <a:cs typeface="Segoe UI" panose="020B0502040204020203" pitchFamily="34" charset="0"/>
              </a:rPr>
              <a:t>@MontanaRevenue</a:t>
            </a:r>
          </a:p>
        </p:txBody>
      </p:sp>
      <p:sp>
        <p:nvSpPr>
          <p:cNvPr id="32" name="TextBox 31">
            <a:extLst>
              <a:ext uri="{FF2B5EF4-FFF2-40B4-BE49-F238E27FC236}">
                <a16:creationId xmlns:a16="http://schemas.microsoft.com/office/drawing/2014/main" id="{EF8E7430-E5DC-41A4-AA78-DE522CF6CB6A}"/>
              </a:ext>
            </a:extLst>
          </p:cNvPr>
          <p:cNvSpPr txBox="1"/>
          <p:nvPr/>
        </p:nvSpPr>
        <p:spPr>
          <a:xfrm>
            <a:off x="1770946" y="3406361"/>
            <a:ext cx="4749031" cy="400110"/>
          </a:xfrm>
          <a:prstGeom prst="rect">
            <a:avLst/>
          </a:prstGeom>
          <a:noFill/>
        </p:spPr>
        <p:txBody>
          <a:bodyPr wrap="square" rtlCol="0">
            <a:spAutoFit/>
          </a:bodyPr>
          <a:lstStyle/>
          <a:p>
            <a:r>
              <a:rPr lang="en-US" sz="2000" dirty="0">
                <a:solidFill>
                  <a:srgbClr val="FFFFFF"/>
                </a:solidFill>
                <a:latin typeface="Segoe UI" panose="020B0502040204020203" pitchFamily="34" charset="0"/>
                <a:cs typeface="Segoe UI" panose="020B0502040204020203" pitchFamily="34" charset="0"/>
              </a:rPr>
              <a:t>Montana Department of Revenue</a:t>
            </a:r>
          </a:p>
        </p:txBody>
      </p:sp>
      <p:pic>
        <p:nvPicPr>
          <p:cNvPr id="33" name="Picture 32" descr="Logo&#10;&#10;Description automatically generated">
            <a:extLst>
              <a:ext uri="{FF2B5EF4-FFF2-40B4-BE49-F238E27FC236}">
                <a16:creationId xmlns:a16="http://schemas.microsoft.com/office/drawing/2014/main" id="{DBA04DDE-AEE9-45D6-9ED3-04FD260322E6}"/>
              </a:ext>
            </a:extLst>
          </p:cNvPr>
          <p:cNvPicPr>
            <a:picLocks noChangeAspect="1"/>
          </p:cNvPicPr>
          <p:nvPr/>
        </p:nvPicPr>
        <p:blipFill>
          <a:blip r:embed="rId7"/>
          <a:stretch>
            <a:fillRect/>
          </a:stretch>
        </p:blipFill>
        <p:spPr>
          <a:xfrm>
            <a:off x="1066358" y="3973313"/>
            <a:ext cx="506425" cy="506425"/>
          </a:xfrm>
          <a:prstGeom prst="rect">
            <a:avLst/>
          </a:prstGeom>
        </p:spPr>
      </p:pic>
      <p:sp>
        <p:nvSpPr>
          <p:cNvPr id="34" name="TextBox 33">
            <a:extLst>
              <a:ext uri="{FF2B5EF4-FFF2-40B4-BE49-F238E27FC236}">
                <a16:creationId xmlns:a16="http://schemas.microsoft.com/office/drawing/2014/main" id="{9C20A784-F401-41AD-AE96-F9538ADCA5A0}"/>
              </a:ext>
            </a:extLst>
          </p:cNvPr>
          <p:cNvSpPr txBox="1"/>
          <p:nvPr/>
        </p:nvSpPr>
        <p:spPr>
          <a:xfrm>
            <a:off x="1770946" y="4026470"/>
            <a:ext cx="4749031" cy="400110"/>
          </a:xfrm>
          <a:prstGeom prst="rect">
            <a:avLst/>
          </a:prstGeom>
          <a:noFill/>
        </p:spPr>
        <p:txBody>
          <a:bodyPr wrap="square" rtlCol="0">
            <a:spAutoFit/>
          </a:bodyPr>
          <a:lstStyle/>
          <a:p>
            <a:r>
              <a:rPr lang="en-US" sz="2000" dirty="0">
                <a:solidFill>
                  <a:srgbClr val="FFFFFF"/>
                </a:solidFill>
                <a:latin typeface="Segoe UI" panose="020B0502040204020203" pitchFamily="34" charset="0"/>
                <a:cs typeface="Segoe UI" panose="020B0502040204020203" pitchFamily="34" charset="0"/>
              </a:rPr>
              <a:t>Montana Department of Revenue</a:t>
            </a:r>
          </a:p>
        </p:txBody>
      </p:sp>
    </p:spTree>
    <p:extLst>
      <p:ext uri="{BB962C8B-B14F-4D97-AF65-F5344CB8AC3E}">
        <p14:creationId xmlns:p14="http://schemas.microsoft.com/office/powerpoint/2010/main" val="4128331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07778-34F6-8CD7-818C-7AC9743BC0ED}"/>
              </a:ext>
            </a:extLst>
          </p:cNvPr>
          <p:cNvSpPr>
            <a:spLocks noGrp="1"/>
          </p:cNvSpPr>
          <p:nvPr>
            <p:ph type="title"/>
          </p:nvPr>
        </p:nvSpPr>
        <p:spPr/>
        <p:txBody>
          <a:bodyPr>
            <a:normAutofit/>
          </a:bodyPr>
          <a:lstStyle/>
          <a:p>
            <a:pPr algn="l"/>
            <a:r>
              <a:rPr lang="en-US" sz="3200" b="1" dirty="0">
                <a:solidFill>
                  <a:srgbClr val="00918E"/>
                </a:solidFill>
                <a:latin typeface="Segoe UI" panose="020B0502040204020203" pitchFamily="34" charset="0"/>
                <a:cs typeface="Segoe UI" panose="020B0502040204020203" pitchFamily="34" charset="0"/>
              </a:rPr>
              <a:t>Estimated Reappraisal Changes</a:t>
            </a:r>
            <a:endParaRPr lang="en-US" sz="3200" dirty="0"/>
          </a:p>
        </p:txBody>
      </p:sp>
      <p:pic>
        <p:nvPicPr>
          <p:cNvPr id="4" name="Picture 3" descr="Text&#10;&#10;Description automatically generated">
            <a:extLst>
              <a:ext uri="{FF2B5EF4-FFF2-40B4-BE49-F238E27FC236}">
                <a16:creationId xmlns:a16="http://schemas.microsoft.com/office/drawing/2014/main" id="{FAB47D28-2256-BA53-1988-7B8B4D8101A8}"/>
              </a:ext>
            </a:extLst>
          </p:cNvPr>
          <p:cNvPicPr>
            <a:picLocks noChangeAspect="1"/>
          </p:cNvPicPr>
          <p:nvPr/>
        </p:nvPicPr>
        <p:blipFill>
          <a:blip r:embed="rId3"/>
          <a:stretch>
            <a:fillRect/>
          </a:stretch>
        </p:blipFill>
        <p:spPr>
          <a:xfrm>
            <a:off x="6967138" y="4448171"/>
            <a:ext cx="1906124" cy="449990"/>
          </a:xfrm>
          <a:prstGeom prst="rect">
            <a:avLst/>
          </a:prstGeom>
        </p:spPr>
      </p:pic>
      <p:sp>
        <p:nvSpPr>
          <p:cNvPr id="9" name="TextBox 8">
            <a:extLst>
              <a:ext uri="{FF2B5EF4-FFF2-40B4-BE49-F238E27FC236}">
                <a16:creationId xmlns:a16="http://schemas.microsoft.com/office/drawing/2014/main" id="{DB335C8B-9F5A-D430-2D55-5618729DD162}"/>
              </a:ext>
            </a:extLst>
          </p:cNvPr>
          <p:cNvSpPr txBox="1"/>
          <p:nvPr/>
        </p:nvSpPr>
        <p:spPr>
          <a:xfrm>
            <a:off x="457200" y="3894173"/>
            <a:ext cx="4910667" cy="553998"/>
          </a:xfrm>
          <a:prstGeom prst="rect">
            <a:avLst/>
          </a:prstGeom>
          <a:noFill/>
        </p:spPr>
        <p:txBody>
          <a:bodyPr wrap="square" rtlCol="0">
            <a:spAutoFit/>
          </a:bodyPr>
          <a:lstStyle/>
          <a:p>
            <a:r>
              <a:rPr lang="en-US" sz="1000" dirty="0">
                <a:effectLst/>
                <a:latin typeface="Segoe UI" panose="020B0502040204020203" pitchFamily="34" charset="0"/>
                <a:ea typeface="Segoe UI" panose="020B0502040204020203" pitchFamily="34" charset="0"/>
                <a:cs typeface="Segoe UI" panose="020B0502040204020203" pitchFamily="34" charset="0"/>
              </a:rPr>
              <a:t>*Major changes are being made to the valuation and tax rate of forest lands in TY 2025. Market values are decreasing due to new stumpage values and the tax rate is reverting to 0.37% from 0.27%.</a:t>
            </a:r>
          </a:p>
        </p:txBody>
      </p:sp>
      <p:pic>
        <p:nvPicPr>
          <p:cNvPr id="12" name="Picture 11">
            <a:extLst>
              <a:ext uri="{FF2B5EF4-FFF2-40B4-BE49-F238E27FC236}">
                <a16:creationId xmlns:a16="http://schemas.microsoft.com/office/drawing/2014/main" id="{C4D2CDBB-032D-1E1B-7442-00314DC00B31}"/>
              </a:ext>
            </a:extLst>
          </p:cNvPr>
          <p:cNvPicPr>
            <a:picLocks noChangeAspect="1"/>
          </p:cNvPicPr>
          <p:nvPr/>
        </p:nvPicPr>
        <p:blipFill>
          <a:blip r:embed="rId4"/>
          <a:stretch>
            <a:fillRect/>
          </a:stretch>
        </p:blipFill>
        <p:spPr>
          <a:xfrm>
            <a:off x="457200" y="1554069"/>
            <a:ext cx="4910667" cy="1844747"/>
          </a:xfrm>
          <a:prstGeom prst="rect">
            <a:avLst/>
          </a:prstGeom>
        </p:spPr>
      </p:pic>
    </p:spTree>
    <p:extLst>
      <p:ext uri="{BB962C8B-B14F-4D97-AF65-F5344CB8AC3E}">
        <p14:creationId xmlns:p14="http://schemas.microsoft.com/office/powerpoint/2010/main" val="1295330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07778-34F6-8CD7-818C-7AC9743BC0ED}"/>
              </a:ext>
            </a:extLst>
          </p:cNvPr>
          <p:cNvSpPr>
            <a:spLocks noGrp="1"/>
          </p:cNvSpPr>
          <p:nvPr>
            <p:ph type="title"/>
          </p:nvPr>
        </p:nvSpPr>
        <p:spPr/>
        <p:txBody>
          <a:bodyPr>
            <a:normAutofit/>
          </a:bodyPr>
          <a:lstStyle/>
          <a:p>
            <a:pPr algn="l"/>
            <a:r>
              <a:rPr lang="en-US" sz="3200" b="1" dirty="0">
                <a:solidFill>
                  <a:srgbClr val="00918E"/>
                </a:solidFill>
                <a:latin typeface="Segoe UI" panose="020B0502040204020203" pitchFamily="34" charset="0"/>
                <a:cs typeface="Segoe UI" panose="020B0502040204020203" pitchFamily="34" charset="0"/>
              </a:rPr>
              <a:t>How Estimates Compare with Actuals</a:t>
            </a:r>
            <a:endParaRPr lang="en-US" sz="3200" dirty="0"/>
          </a:p>
        </p:txBody>
      </p:sp>
      <p:pic>
        <p:nvPicPr>
          <p:cNvPr id="4" name="Picture 3" descr="Text&#10;&#10;Description automatically generated">
            <a:extLst>
              <a:ext uri="{FF2B5EF4-FFF2-40B4-BE49-F238E27FC236}">
                <a16:creationId xmlns:a16="http://schemas.microsoft.com/office/drawing/2014/main" id="{FAB47D28-2256-BA53-1988-7B8B4D8101A8}"/>
              </a:ext>
            </a:extLst>
          </p:cNvPr>
          <p:cNvPicPr>
            <a:picLocks noChangeAspect="1"/>
          </p:cNvPicPr>
          <p:nvPr/>
        </p:nvPicPr>
        <p:blipFill>
          <a:blip r:embed="rId3"/>
          <a:stretch>
            <a:fillRect/>
          </a:stretch>
        </p:blipFill>
        <p:spPr>
          <a:xfrm>
            <a:off x="6967138" y="4448171"/>
            <a:ext cx="1906124" cy="449990"/>
          </a:xfrm>
          <a:prstGeom prst="rect">
            <a:avLst/>
          </a:prstGeom>
        </p:spPr>
      </p:pic>
      <p:pic>
        <p:nvPicPr>
          <p:cNvPr id="7" name="Picture 6">
            <a:extLst>
              <a:ext uri="{FF2B5EF4-FFF2-40B4-BE49-F238E27FC236}">
                <a16:creationId xmlns:a16="http://schemas.microsoft.com/office/drawing/2014/main" id="{6797A89C-63B2-D1AC-10FE-DDD4DCBEAE56}"/>
              </a:ext>
            </a:extLst>
          </p:cNvPr>
          <p:cNvPicPr>
            <a:picLocks noChangeAspect="1"/>
          </p:cNvPicPr>
          <p:nvPr/>
        </p:nvPicPr>
        <p:blipFill>
          <a:blip r:embed="rId4"/>
          <a:stretch>
            <a:fillRect/>
          </a:stretch>
        </p:blipFill>
        <p:spPr>
          <a:xfrm>
            <a:off x="623150" y="1682894"/>
            <a:ext cx="7897700" cy="1777711"/>
          </a:xfrm>
          <a:prstGeom prst="rect">
            <a:avLst/>
          </a:prstGeom>
        </p:spPr>
      </p:pic>
      <p:sp>
        <p:nvSpPr>
          <p:cNvPr id="8" name="Title 1">
            <a:extLst>
              <a:ext uri="{FF2B5EF4-FFF2-40B4-BE49-F238E27FC236}">
                <a16:creationId xmlns:a16="http://schemas.microsoft.com/office/drawing/2014/main" id="{5F588C92-B8E6-A90A-F3BC-56B78118FE42}"/>
              </a:ext>
            </a:extLst>
          </p:cNvPr>
          <p:cNvSpPr txBox="1">
            <a:spLocks/>
          </p:cNvSpPr>
          <p:nvPr/>
        </p:nvSpPr>
        <p:spPr>
          <a:xfrm>
            <a:off x="3408218" y="825644"/>
            <a:ext cx="2327564" cy="85725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b="1" u="sng" dirty="0">
                <a:latin typeface="Segoe UI" panose="020B0502040204020203" pitchFamily="34" charset="0"/>
                <a:cs typeface="Segoe UI" panose="020B0502040204020203" pitchFamily="34" charset="0"/>
              </a:rPr>
              <a:t>Residential</a:t>
            </a:r>
            <a:endParaRPr lang="en-US" sz="3200" u="sng" dirty="0"/>
          </a:p>
        </p:txBody>
      </p:sp>
    </p:spTree>
    <p:extLst>
      <p:ext uri="{BB962C8B-B14F-4D97-AF65-F5344CB8AC3E}">
        <p14:creationId xmlns:p14="http://schemas.microsoft.com/office/powerpoint/2010/main" val="2514891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07778-34F6-8CD7-818C-7AC9743BC0ED}"/>
              </a:ext>
            </a:extLst>
          </p:cNvPr>
          <p:cNvSpPr>
            <a:spLocks noGrp="1"/>
          </p:cNvSpPr>
          <p:nvPr>
            <p:ph type="title"/>
          </p:nvPr>
        </p:nvSpPr>
        <p:spPr/>
        <p:txBody>
          <a:bodyPr>
            <a:normAutofit/>
          </a:bodyPr>
          <a:lstStyle/>
          <a:p>
            <a:pPr algn="l"/>
            <a:r>
              <a:rPr lang="en-US" sz="3200" b="1" dirty="0">
                <a:solidFill>
                  <a:srgbClr val="00918E"/>
                </a:solidFill>
                <a:latin typeface="Segoe UI" panose="020B0502040204020203" pitchFamily="34" charset="0"/>
                <a:cs typeface="Segoe UI" panose="020B0502040204020203" pitchFamily="34" charset="0"/>
              </a:rPr>
              <a:t>How Estimates Compare with Actuals</a:t>
            </a:r>
            <a:endParaRPr lang="en-US" sz="3200" dirty="0"/>
          </a:p>
        </p:txBody>
      </p:sp>
      <p:pic>
        <p:nvPicPr>
          <p:cNvPr id="4" name="Picture 3" descr="Text&#10;&#10;Description automatically generated">
            <a:extLst>
              <a:ext uri="{FF2B5EF4-FFF2-40B4-BE49-F238E27FC236}">
                <a16:creationId xmlns:a16="http://schemas.microsoft.com/office/drawing/2014/main" id="{FAB47D28-2256-BA53-1988-7B8B4D8101A8}"/>
              </a:ext>
            </a:extLst>
          </p:cNvPr>
          <p:cNvPicPr>
            <a:picLocks noChangeAspect="1"/>
          </p:cNvPicPr>
          <p:nvPr/>
        </p:nvPicPr>
        <p:blipFill>
          <a:blip r:embed="rId3"/>
          <a:stretch>
            <a:fillRect/>
          </a:stretch>
        </p:blipFill>
        <p:spPr>
          <a:xfrm>
            <a:off x="6967138" y="4448171"/>
            <a:ext cx="1906124" cy="449990"/>
          </a:xfrm>
          <a:prstGeom prst="rect">
            <a:avLst/>
          </a:prstGeom>
        </p:spPr>
      </p:pic>
      <p:sp>
        <p:nvSpPr>
          <p:cNvPr id="8" name="Title 1">
            <a:extLst>
              <a:ext uri="{FF2B5EF4-FFF2-40B4-BE49-F238E27FC236}">
                <a16:creationId xmlns:a16="http://schemas.microsoft.com/office/drawing/2014/main" id="{5F588C92-B8E6-A90A-F3BC-56B78118FE42}"/>
              </a:ext>
            </a:extLst>
          </p:cNvPr>
          <p:cNvSpPr txBox="1">
            <a:spLocks/>
          </p:cNvSpPr>
          <p:nvPr/>
        </p:nvSpPr>
        <p:spPr>
          <a:xfrm>
            <a:off x="3408218" y="825644"/>
            <a:ext cx="2327564" cy="857250"/>
          </a:xfrm>
          <a:prstGeom prst="rect">
            <a:avLst/>
          </a:prstGeom>
        </p:spPr>
        <p:txBody>
          <a:bodyPr vert="horz" lIns="91440" tIns="45720" rIns="91440" bIns="45720" rtlCol="0" anchor="ctr">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b="1" u="sng" dirty="0">
                <a:latin typeface="Segoe UI" panose="020B0502040204020203" pitchFamily="34" charset="0"/>
                <a:cs typeface="Segoe UI" panose="020B0502040204020203" pitchFamily="34" charset="0"/>
              </a:rPr>
              <a:t>Commercial</a:t>
            </a:r>
            <a:endParaRPr lang="en-US" sz="3200" u="sng" dirty="0"/>
          </a:p>
        </p:txBody>
      </p:sp>
      <p:pic>
        <p:nvPicPr>
          <p:cNvPr id="3" name="Picture 2">
            <a:extLst>
              <a:ext uri="{FF2B5EF4-FFF2-40B4-BE49-F238E27FC236}">
                <a16:creationId xmlns:a16="http://schemas.microsoft.com/office/drawing/2014/main" id="{6F2028ED-0E32-D770-11CD-FA69D9A6CE0F}"/>
              </a:ext>
            </a:extLst>
          </p:cNvPr>
          <p:cNvPicPr>
            <a:picLocks/>
          </p:cNvPicPr>
          <p:nvPr/>
        </p:nvPicPr>
        <p:blipFill>
          <a:blip r:embed="rId4"/>
          <a:stretch>
            <a:fillRect/>
          </a:stretch>
        </p:blipFill>
        <p:spPr>
          <a:xfrm>
            <a:off x="621792" y="1682496"/>
            <a:ext cx="7900416" cy="1773936"/>
          </a:xfrm>
          <a:prstGeom prst="rect">
            <a:avLst/>
          </a:prstGeom>
        </p:spPr>
      </p:pic>
    </p:spTree>
    <p:extLst>
      <p:ext uri="{BB962C8B-B14F-4D97-AF65-F5344CB8AC3E}">
        <p14:creationId xmlns:p14="http://schemas.microsoft.com/office/powerpoint/2010/main" val="2270067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07778-34F6-8CD7-818C-7AC9743BC0ED}"/>
              </a:ext>
            </a:extLst>
          </p:cNvPr>
          <p:cNvSpPr>
            <a:spLocks noGrp="1"/>
          </p:cNvSpPr>
          <p:nvPr>
            <p:ph type="title"/>
          </p:nvPr>
        </p:nvSpPr>
        <p:spPr/>
        <p:txBody>
          <a:bodyPr>
            <a:normAutofit fontScale="90000"/>
          </a:bodyPr>
          <a:lstStyle/>
          <a:p>
            <a:pPr algn="l"/>
            <a:r>
              <a:rPr lang="en-US" sz="3200" b="1" u="sng" dirty="0">
                <a:solidFill>
                  <a:srgbClr val="00918E"/>
                </a:solidFill>
                <a:latin typeface="Segoe UI" panose="020B0502040204020203" pitchFamily="34" charset="0"/>
                <a:cs typeface="Segoe UI" panose="020B0502040204020203" pitchFamily="34" charset="0"/>
              </a:rPr>
              <a:t>Preliminary</a:t>
            </a:r>
            <a:r>
              <a:rPr lang="en-US" sz="3200" b="1" dirty="0">
                <a:solidFill>
                  <a:srgbClr val="00918E"/>
                </a:solidFill>
                <a:latin typeface="Segoe UI" panose="020B0502040204020203" pitchFamily="34" charset="0"/>
                <a:cs typeface="Segoe UI" panose="020B0502040204020203" pitchFamily="34" charset="0"/>
              </a:rPr>
              <a:t> Residential Market Value Change</a:t>
            </a:r>
            <a:endParaRPr lang="en-US" sz="3200" dirty="0"/>
          </a:p>
        </p:txBody>
      </p:sp>
      <p:pic>
        <p:nvPicPr>
          <p:cNvPr id="4" name="Picture 3" descr="Text&#10;&#10;Description automatically generated">
            <a:extLst>
              <a:ext uri="{FF2B5EF4-FFF2-40B4-BE49-F238E27FC236}">
                <a16:creationId xmlns:a16="http://schemas.microsoft.com/office/drawing/2014/main" id="{FAB47D28-2256-BA53-1988-7B8B4D8101A8}"/>
              </a:ext>
            </a:extLst>
          </p:cNvPr>
          <p:cNvPicPr>
            <a:picLocks noChangeAspect="1"/>
          </p:cNvPicPr>
          <p:nvPr/>
        </p:nvPicPr>
        <p:blipFill>
          <a:blip r:embed="rId2"/>
          <a:stretch>
            <a:fillRect/>
          </a:stretch>
        </p:blipFill>
        <p:spPr>
          <a:xfrm>
            <a:off x="6967138" y="4448171"/>
            <a:ext cx="1906124" cy="449990"/>
          </a:xfrm>
          <a:prstGeom prst="rect">
            <a:avLst/>
          </a:prstGeom>
        </p:spPr>
      </p:pic>
      <p:pic>
        <p:nvPicPr>
          <p:cNvPr id="7" name="Picture 6">
            <a:extLst>
              <a:ext uri="{FF2B5EF4-FFF2-40B4-BE49-F238E27FC236}">
                <a16:creationId xmlns:a16="http://schemas.microsoft.com/office/drawing/2014/main" id="{7D5EF864-39C0-588F-2EB9-6C1ACAD55927}"/>
              </a:ext>
            </a:extLst>
          </p:cNvPr>
          <p:cNvPicPr>
            <a:picLocks noChangeAspect="1"/>
          </p:cNvPicPr>
          <p:nvPr/>
        </p:nvPicPr>
        <p:blipFill>
          <a:blip r:embed="rId3"/>
          <a:stretch>
            <a:fillRect/>
          </a:stretch>
        </p:blipFill>
        <p:spPr>
          <a:xfrm>
            <a:off x="1714459" y="1078235"/>
            <a:ext cx="5715082" cy="3354929"/>
          </a:xfrm>
          <a:prstGeom prst="rect">
            <a:avLst/>
          </a:prstGeom>
        </p:spPr>
      </p:pic>
    </p:spTree>
    <p:extLst>
      <p:ext uri="{BB962C8B-B14F-4D97-AF65-F5344CB8AC3E}">
        <p14:creationId xmlns:p14="http://schemas.microsoft.com/office/powerpoint/2010/main" val="202684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4E452B9-DB66-B14F-FDEA-780F7D690C9C}"/>
              </a:ext>
            </a:extLst>
          </p:cNvPr>
          <p:cNvSpPr txBox="1">
            <a:spLocks/>
          </p:cNvSpPr>
          <p:nvPr/>
        </p:nvSpPr>
        <p:spPr>
          <a:xfrm>
            <a:off x="457200" y="205979"/>
            <a:ext cx="8229600" cy="857250"/>
          </a:xfrm>
          <a:prstGeom prst="rect">
            <a:avLst/>
          </a:prstGeom>
        </p:spPr>
        <p:txBody>
          <a:bodyPr vert="horz" lIns="91440" tIns="45720" rIns="91440" bIns="45720" rtlCol="0" anchor="ctr">
            <a:normAutofit fontScale="9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200" b="1" u="sng" dirty="0">
                <a:solidFill>
                  <a:srgbClr val="00918E"/>
                </a:solidFill>
                <a:latin typeface="Segoe UI" panose="020B0502040204020203" pitchFamily="34" charset="0"/>
                <a:cs typeface="Segoe UI" panose="020B0502040204020203" pitchFamily="34" charset="0"/>
              </a:rPr>
              <a:t>Prior Cycle </a:t>
            </a:r>
            <a:r>
              <a:rPr lang="en-US" sz="3200" b="1" dirty="0">
                <a:solidFill>
                  <a:srgbClr val="00918E"/>
                </a:solidFill>
                <a:latin typeface="Segoe UI" panose="020B0502040204020203" pitchFamily="34" charset="0"/>
                <a:cs typeface="Segoe UI" panose="020B0502040204020203" pitchFamily="34" charset="0"/>
              </a:rPr>
              <a:t>Residential Market Value Change</a:t>
            </a:r>
            <a:endParaRPr lang="en-US" sz="3200" dirty="0"/>
          </a:p>
        </p:txBody>
      </p:sp>
      <p:pic>
        <p:nvPicPr>
          <p:cNvPr id="9" name="Picture 8" descr="Text&#10;&#10;Description automatically generated">
            <a:extLst>
              <a:ext uri="{FF2B5EF4-FFF2-40B4-BE49-F238E27FC236}">
                <a16:creationId xmlns:a16="http://schemas.microsoft.com/office/drawing/2014/main" id="{2E1D3B4C-7D7E-52B2-E399-89A501900D9D}"/>
              </a:ext>
            </a:extLst>
          </p:cNvPr>
          <p:cNvPicPr>
            <a:picLocks noChangeAspect="1"/>
          </p:cNvPicPr>
          <p:nvPr/>
        </p:nvPicPr>
        <p:blipFill>
          <a:blip r:embed="rId2"/>
          <a:stretch>
            <a:fillRect/>
          </a:stretch>
        </p:blipFill>
        <p:spPr>
          <a:xfrm>
            <a:off x="6967138" y="4448171"/>
            <a:ext cx="1906124" cy="449990"/>
          </a:xfrm>
          <a:prstGeom prst="rect">
            <a:avLst/>
          </a:prstGeom>
        </p:spPr>
      </p:pic>
      <p:pic>
        <p:nvPicPr>
          <p:cNvPr id="12" name="Picture 11">
            <a:extLst>
              <a:ext uri="{FF2B5EF4-FFF2-40B4-BE49-F238E27FC236}">
                <a16:creationId xmlns:a16="http://schemas.microsoft.com/office/drawing/2014/main" id="{8B5D212B-F70F-CF32-951D-966493A43D41}"/>
              </a:ext>
            </a:extLst>
          </p:cNvPr>
          <p:cNvPicPr>
            <a:picLocks noChangeAspect="1"/>
          </p:cNvPicPr>
          <p:nvPr/>
        </p:nvPicPr>
        <p:blipFill>
          <a:blip r:embed="rId3"/>
          <a:stretch>
            <a:fillRect/>
          </a:stretch>
        </p:blipFill>
        <p:spPr>
          <a:xfrm>
            <a:off x="1719072" y="1078992"/>
            <a:ext cx="5715000" cy="3353530"/>
          </a:xfrm>
          <a:prstGeom prst="rect">
            <a:avLst/>
          </a:prstGeom>
        </p:spPr>
      </p:pic>
    </p:spTree>
    <p:extLst>
      <p:ext uri="{BB962C8B-B14F-4D97-AF65-F5344CB8AC3E}">
        <p14:creationId xmlns:p14="http://schemas.microsoft.com/office/powerpoint/2010/main" val="281092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07778-34F6-8CD7-818C-7AC9743BC0ED}"/>
              </a:ext>
            </a:extLst>
          </p:cNvPr>
          <p:cNvSpPr>
            <a:spLocks noGrp="1"/>
          </p:cNvSpPr>
          <p:nvPr>
            <p:ph type="title"/>
          </p:nvPr>
        </p:nvSpPr>
        <p:spPr/>
        <p:txBody>
          <a:bodyPr>
            <a:normAutofit fontScale="90000"/>
          </a:bodyPr>
          <a:lstStyle/>
          <a:p>
            <a:pPr algn="l"/>
            <a:r>
              <a:rPr lang="en-US" sz="3200" b="1" u="sng" dirty="0">
                <a:solidFill>
                  <a:srgbClr val="00918E"/>
                </a:solidFill>
                <a:latin typeface="Segoe UI" panose="020B0502040204020203" pitchFamily="34" charset="0"/>
                <a:cs typeface="Segoe UI" panose="020B0502040204020203" pitchFamily="34" charset="0"/>
              </a:rPr>
              <a:t>Preliminary</a:t>
            </a:r>
            <a:r>
              <a:rPr lang="en-US" sz="3200" b="1" dirty="0">
                <a:solidFill>
                  <a:srgbClr val="00918E"/>
                </a:solidFill>
                <a:latin typeface="Segoe UI" panose="020B0502040204020203" pitchFamily="34" charset="0"/>
                <a:cs typeface="Segoe UI" panose="020B0502040204020203" pitchFamily="34" charset="0"/>
              </a:rPr>
              <a:t> Commercial Market Value Change</a:t>
            </a:r>
            <a:endParaRPr lang="en-US" sz="3200" dirty="0"/>
          </a:p>
        </p:txBody>
      </p:sp>
      <p:pic>
        <p:nvPicPr>
          <p:cNvPr id="4" name="Picture 3" descr="Text&#10;&#10;Description automatically generated">
            <a:extLst>
              <a:ext uri="{FF2B5EF4-FFF2-40B4-BE49-F238E27FC236}">
                <a16:creationId xmlns:a16="http://schemas.microsoft.com/office/drawing/2014/main" id="{FAB47D28-2256-BA53-1988-7B8B4D8101A8}"/>
              </a:ext>
            </a:extLst>
          </p:cNvPr>
          <p:cNvPicPr>
            <a:picLocks noChangeAspect="1"/>
          </p:cNvPicPr>
          <p:nvPr/>
        </p:nvPicPr>
        <p:blipFill>
          <a:blip r:embed="rId2"/>
          <a:stretch>
            <a:fillRect/>
          </a:stretch>
        </p:blipFill>
        <p:spPr>
          <a:xfrm>
            <a:off x="6967138" y="4448171"/>
            <a:ext cx="1906124" cy="449990"/>
          </a:xfrm>
          <a:prstGeom prst="rect">
            <a:avLst/>
          </a:prstGeom>
        </p:spPr>
      </p:pic>
      <p:pic>
        <p:nvPicPr>
          <p:cNvPr id="8" name="Picture 7">
            <a:extLst>
              <a:ext uri="{FF2B5EF4-FFF2-40B4-BE49-F238E27FC236}">
                <a16:creationId xmlns:a16="http://schemas.microsoft.com/office/drawing/2014/main" id="{03BB649B-7161-22B6-5BED-1FBC4192BD95}"/>
              </a:ext>
            </a:extLst>
          </p:cNvPr>
          <p:cNvPicPr>
            <a:picLocks noChangeAspect="1"/>
          </p:cNvPicPr>
          <p:nvPr/>
        </p:nvPicPr>
        <p:blipFill>
          <a:blip r:embed="rId3"/>
          <a:stretch>
            <a:fillRect/>
          </a:stretch>
        </p:blipFill>
        <p:spPr>
          <a:xfrm>
            <a:off x="1715971" y="1079123"/>
            <a:ext cx="5712057" cy="3353154"/>
          </a:xfrm>
          <a:prstGeom prst="rect">
            <a:avLst/>
          </a:prstGeom>
        </p:spPr>
      </p:pic>
    </p:spTree>
    <p:extLst>
      <p:ext uri="{BB962C8B-B14F-4D97-AF65-F5344CB8AC3E}">
        <p14:creationId xmlns:p14="http://schemas.microsoft.com/office/powerpoint/2010/main" val="1627189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07778-34F6-8CD7-818C-7AC9743BC0ED}"/>
              </a:ext>
            </a:extLst>
          </p:cNvPr>
          <p:cNvSpPr>
            <a:spLocks noGrp="1"/>
          </p:cNvSpPr>
          <p:nvPr>
            <p:ph type="title"/>
          </p:nvPr>
        </p:nvSpPr>
        <p:spPr/>
        <p:txBody>
          <a:bodyPr>
            <a:normAutofit fontScale="90000"/>
          </a:bodyPr>
          <a:lstStyle/>
          <a:p>
            <a:pPr algn="l"/>
            <a:r>
              <a:rPr lang="en-US" sz="3200" b="1" u="sng" dirty="0">
                <a:solidFill>
                  <a:srgbClr val="00918E"/>
                </a:solidFill>
                <a:latin typeface="Segoe UI" panose="020B0502040204020203" pitchFamily="34" charset="0"/>
                <a:cs typeface="Segoe UI" panose="020B0502040204020203" pitchFamily="34" charset="0"/>
              </a:rPr>
              <a:t>Prior Cycle</a:t>
            </a:r>
            <a:r>
              <a:rPr lang="en-US" sz="3200" b="1" dirty="0">
                <a:solidFill>
                  <a:srgbClr val="00918E"/>
                </a:solidFill>
                <a:latin typeface="Segoe UI" panose="020B0502040204020203" pitchFamily="34" charset="0"/>
                <a:cs typeface="Segoe UI" panose="020B0502040204020203" pitchFamily="34" charset="0"/>
              </a:rPr>
              <a:t> Commercial Market Value Change</a:t>
            </a:r>
            <a:endParaRPr lang="en-US" sz="3200" dirty="0"/>
          </a:p>
        </p:txBody>
      </p:sp>
      <p:pic>
        <p:nvPicPr>
          <p:cNvPr id="4" name="Picture 3" descr="Text&#10;&#10;Description automatically generated">
            <a:extLst>
              <a:ext uri="{FF2B5EF4-FFF2-40B4-BE49-F238E27FC236}">
                <a16:creationId xmlns:a16="http://schemas.microsoft.com/office/drawing/2014/main" id="{FAB47D28-2256-BA53-1988-7B8B4D8101A8}"/>
              </a:ext>
            </a:extLst>
          </p:cNvPr>
          <p:cNvPicPr>
            <a:picLocks noChangeAspect="1"/>
          </p:cNvPicPr>
          <p:nvPr/>
        </p:nvPicPr>
        <p:blipFill>
          <a:blip r:embed="rId2"/>
          <a:stretch>
            <a:fillRect/>
          </a:stretch>
        </p:blipFill>
        <p:spPr>
          <a:xfrm>
            <a:off x="6967138" y="4448171"/>
            <a:ext cx="1906124" cy="449990"/>
          </a:xfrm>
          <a:prstGeom prst="rect">
            <a:avLst/>
          </a:prstGeom>
        </p:spPr>
      </p:pic>
      <p:pic>
        <p:nvPicPr>
          <p:cNvPr id="3" name="Picture 2">
            <a:extLst>
              <a:ext uri="{FF2B5EF4-FFF2-40B4-BE49-F238E27FC236}">
                <a16:creationId xmlns:a16="http://schemas.microsoft.com/office/drawing/2014/main" id="{8B9813E3-590F-9D37-BEEC-ED9CE7877311}"/>
              </a:ext>
            </a:extLst>
          </p:cNvPr>
          <p:cNvPicPr>
            <a:picLocks noChangeAspect="1"/>
          </p:cNvPicPr>
          <p:nvPr/>
        </p:nvPicPr>
        <p:blipFill>
          <a:blip r:embed="rId3"/>
          <a:stretch>
            <a:fillRect/>
          </a:stretch>
        </p:blipFill>
        <p:spPr>
          <a:xfrm>
            <a:off x="1719072" y="1078992"/>
            <a:ext cx="5715000" cy="3353530"/>
          </a:xfrm>
          <a:prstGeom prst="rect">
            <a:avLst/>
          </a:prstGeom>
        </p:spPr>
      </p:pic>
    </p:spTree>
    <p:extLst>
      <p:ext uri="{BB962C8B-B14F-4D97-AF65-F5344CB8AC3E}">
        <p14:creationId xmlns:p14="http://schemas.microsoft.com/office/powerpoint/2010/main" val="1564743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07778-34F6-8CD7-818C-7AC9743BC0ED}"/>
              </a:ext>
            </a:extLst>
          </p:cNvPr>
          <p:cNvSpPr>
            <a:spLocks noGrp="1"/>
          </p:cNvSpPr>
          <p:nvPr>
            <p:ph type="title"/>
          </p:nvPr>
        </p:nvSpPr>
        <p:spPr/>
        <p:txBody>
          <a:bodyPr>
            <a:normAutofit fontScale="90000"/>
          </a:bodyPr>
          <a:lstStyle/>
          <a:p>
            <a:pPr algn="l"/>
            <a:r>
              <a:rPr lang="en-US" sz="3200" b="1" u="sng" dirty="0">
                <a:solidFill>
                  <a:srgbClr val="00918E"/>
                </a:solidFill>
                <a:latin typeface="Segoe UI" panose="020B0502040204020203" pitchFamily="34" charset="0"/>
                <a:cs typeface="Segoe UI" panose="020B0502040204020203" pitchFamily="34" charset="0"/>
              </a:rPr>
              <a:t>Preliminary</a:t>
            </a:r>
            <a:r>
              <a:rPr lang="en-US" sz="3200" b="1" dirty="0">
                <a:solidFill>
                  <a:srgbClr val="00918E"/>
                </a:solidFill>
                <a:latin typeface="Segoe UI" panose="020B0502040204020203" pitchFamily="34" charset="0"/>
                <a:cs typeface="Segoe UI" panose="020B0502040204020203" pitchFamily="34" charset="0"/>
              </a:rPr>
              <a:t> Agricultural Market Value Change</a:t>
            </a:r>
            <a:endParaRPr lang="en-US" sz="3200" dirty="0"/>
          </a:p>
        </p:txBody>
      </p:sp>
      <p:pic>
        <p:nvPicPr>
          <p:cNvPr id="4" name="Picture 3" descr="Text&#10;&#10;Description automatically generated">
            <a:extLst>
              <a:ext uri="{FF2B5EF4-FFF2-40B4-BE49-F238E27FC236}">
                <a16:creationId xmlns:a16="http://schemas.microsoft.com/office/drawing/2014/main" id="{FAB47D28-2256-BA53-1988-7B8B4D8101A8}"/>
              </a:ext>
            </a:extLst>
          </p:cNvPr>
          <p:cNvPicPr>
            <a:picLocks noChangeAspect="1"/>
          </p:cNvPicPr>
          <p:nvPr/>
        </p:nvPicPr>
        <p:blipFill>
          <a:blip r:embed="rId2"/>
          <a:stretch>
            <a:fillRect/>
          </a:stretch>
        </p:blipFill>
        <p:spPr>
          <a:xfrm>
            <a:off x="6967138" y="4448171"/>
            <a:ext cx="1906124" cy="449990"/>
          </a:xfrm>
          <a:prstGeom prst="rect">
            <a:avLst/>
          </a:prstGeom>
        </p:spPr>
      </p:pic>
      <p:graphicFrame>
        <p:nvGraphicFramePr>
          <p:cNvPr id="7" name="Table 6">
            <a:extLst>
              <a:ext uri="{FF2B5EF4-FFF2-40B4-BE49-F238E27FC236}">
                <a16:creationId xmlns:a16="http://schemas.microsoft.com/office/drawing/2014/main" id="{B2251932-A895-226F-F5FD-D99A162C3E74}"/>
              </a:ext>
            </a:extLst>
          </p:cNvPr>
          <p:cNvGraphicFramePr>
            <a:graphicFrameLocks noGrp="1"/>
          </p:cNvGraphicFramePr>
          <p:nvPr>
            <p:extLst>
              <p:ext uri="{D42A27DB-BD31-4B8C-83A1-F6EECF244321}">
                <p14:modId xmlns:p14="http://schemas.microsoft.com/office/powerpoint/2010/main" val="1851909201"/>
              </p:ext>
            </p:extLst>
          </p:nvPr>
        </p:nvGraphicFramePr>
        <p:xfrm>
          <a:off x="457200" y="1460304"/>
          <a:ext cx="4755249" cy="2222890"/>
        </p:xfrm>
        <a:graphic>
          <a:graphicData uri="http://schemas.openxmlformats.org/drawingml/2006/table">
            <a:tbl>
              <a:tblPr/>
              <a:tblGrid>
                <a:gridCol w="3996306">
                  <a:extLst>
                    <a:ext uri="{9D8B030D-6E8A-4147-A177-3AD203B41FA5}">
                      <a16:colId xmlns:a16="http://schemas.microsoft.com/office/drawing/2014/main" val="4056594276"/>
                    </a:ext>
                  </a:extLst>
                </a:gridCol>
                <a:gridCol w="758943">
                  <a:extLst>
                    <a:ext uri="{9D8B030D-6E8A-4147-A177-3AD203B41FA5}">
                      <a16:colId xmlns:a16="http://schemas.microsoft.com/office/drawing/2014/main" val="200509076"/>
                    </a:ext>
                  </a:extLst>
                </a:gridCol>
              </a:tblGrid>
              <a:tr h="236973">
                <a:tc gridSpan="2">
                  <a:txBody>
                    <a:bodyPr/>
                    <a:lstStyle/>
                    <a:p>
                      <a:pPr algn="ctr" fontAlgn="b"/>
                      <a:r>
                        <a:rPr lang="en-US" sz="1400" b="1" i="0" u="none" strike="noStrike" dirty="0">
                          <a:solidFill>
                            <a:srgbClr val="000000"/>
                          </a:solidFill>
                          <a:effectLst/>
                          <a:latin typeface="Calibri" panose="020F0502020204030204" pitchFamily="34" charset="0"/>
                        </a:rPr>
                        <a:t>Agricultural Market Value Change</a:t>
                      </a:r>
                    </a:p>
                  </a:txBody>
                  <a:tcPr marL="113747" marR="113747" marT="56873" marB="56873"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069937861"/>
                  </a:ext>
                </a:extLst>
              </a:tr>
              <a:tr h="236973">
                <a:tc>
                  <a:txBody>
                    <a:bodyPr/>
                    <a:lstStyle/>
                    <a:p>
                      <a:pPr algn="l" fontAlgn="b"/>
                      <a:r>
                        <a:rPr lang="en-US" sz="1400" b="0" i="0" u="none" strike="noStrike" dirty="0">
                          <a:solidFill>
                            <a:srgbClr val="000000"/>
                          </a:solidFill>
                          <a:effectLst/>
                          <a:latin typeface="Calibri" panose="020F0502020204030204" pitchFamily="34" charset="0"/>
                        </a:rPr>
                        <a:t>Property Class</a:t>
                      </a:r>
                    </a:p>
                  </a:txBody>
                  <a:tcPr marL="11849" marR="11849" marT="1184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 change</a:t>
                      </a:r>
                    </a:p>
                  </a:txBody>
                  <a:tcPr marL="11849" marR="11849" marT="1184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2750661"/>
                  </a:ext>
                </a:extLst>
              </a:tr>
              <a:tr h="236973">
                <a:tc>
                  <a:txBody>
                    <a:bodyPr/>
                    <a:lstStyle/>
                    <a:p>
                      <a:pPr algn="l" fontAlgn="b"/>
                      <a:r>
                        <a:rPr lang="en-US" sz="1400" b="0" i="0" u="none" strike="noStrike" dirty="0">
                          <a:solidFill>
                            <a:srgbClr val="000000"/>
                          </a:solidFill>
                          <a:effectLst/>
                          <a:latin typeface="Calibri" panose="020F0502020204030204" pitchFamily="34" charset="0"/>
                        </a:rPr>
                        <a:t>1101 - Tillable Irrigated Land</a:t>
                      </a:r>
                    </a:p>
                  </a:txBody>
                  <a:tcPr marL="11849" marR="11849" marT="1184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dirty="0">
                          <a:solidFill>
                            <a:srgbClr val="000000"/>
                          </a:solidFill>
                          <a:effectLst/>
                          <a:latin typeface="Calibri" panose="020F0502020204030204" pitchFamily="34" charset="0"/>
                        </a:rPr>
                        <a:t>11.81%</a:t>
                      </a:r>
                    </a:p>
                  </a:txBody>
                  <a:tcPr marL="11849" marR="11849" marT="1184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27247317"/>
                  </a:ext>
                </a:extLst>
              </a:tr>
              <a:tr h="236973">
                <a:tc>
                  <a:txBody>
                    <a:bodyPr/>
                    <a:lstStyle/>
                    <a:p>
                      <a:pPr algn="l" fontAlgn="b"/>
                      <a:r>
                        <a:rPr lang="en-US" sz="1400" b="0" i="0" u="none" strike="noStrike" dirty="0">
                          <a:solidFill>
                            <a:srgbClr val="000000"/>
                          </a:solidFill>
                          <a:effectLst/>
                          <a:latin typeface="Calibri" panose="020F0502020204030204" pitchFamily="34" charset="0"/>
                        </a:rPr>
                        <a:t>1401 - Tillable Non-Irrigated Land/Summer/Fallow</a:t>
                      </a:r>
                    </a:p>
                  </a:txBody>
                  <a:tcPr marL="11849" marR="11849" marT="1184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2.50%</a:t>
                      </a:r>
                    </a:p>
                  </a:txBody>
                  <a:tcPr marL="11849" marR="11849" marT="11849"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21724775"/>
                  </a:ext>
                </a:extLst>
              </a:tr>
              <a:tr h="236973">
                <a:tc>
                  <a:txBody>
                    <a:bodyPr/>
                    <a:lstStyle/>
                    <a:p>
                      <a:pPr algn="l" fontAlgn="b"/>
                      <a:r>
                        <a:rPr lang="en-US" sz="1400" b="0" i="0" u="none" strike="noStrike" dirty="0">
                          <a:solidFill>
                            <a:srgbClr val="000000"/>
                          </a:solidFill>
                          <a:effectLst/>
                          <a:latin typeface="Calibri" panose="020F0502020204030204" pitchFamily="34" charset="0"/>
                        </a:rPr>
                        <a:t>1501 - Tillable, Non-Irrigated, Continuously Cropped</a:t>
                      </a:r>
                    </a:p>
                  </a:txBody>
                  <a:tcPr marL="11849" marR="11849" marT="1184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2.57%</a:t>
                      </a:r>
                    </a:p>
                  </a:txBody>
                  <a:tcPr marL="11849" marR="11849" marT="11849"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80049035"/>
                  </a:ext>
                </a:extLst>
              </a:tr>
              <a:tr h="236973">
                <a:tc>
                  <a:txBody>
                    <a:bodyPr/>
                    <a:lstStyle/>
                    <a:p>
                      <a:pPr algn="l" fontAlgn="b"/>
                      <a:r>
                        <a:rPr lang="en-US" sz="1400" b="0" i="0" u="none" strike="noStrike" dirty="0">
                          <a:solidFill>
                            <a:srgbClr val="000000"/>
                          </a:solidFill>
                          <a:effectLst/>
                          <a:latin typeface="Calibri" panose="020F0502020204030204" pitchFamily="34" charset="0"/>
                        </a:rPr>
                        <a:t>1601 - Grazing Land</a:t>
                      </a:r>
                    </a:p>
                  </a:txBody>
                  <a:tcPr marL="11849" marR="11849" marT="1184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5.05%</a:t>
                      </a:r>
                    </a:p>
                  </a:txBody>
                  <a:tcPr marL="11849" marR="11849" marT="11849"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40289136"/>
                  </a:ext>
                </a:extLst>
              </a:tr>
              <a:tr h="236973">
                <a:tc>
                  <a:txBody>
                    <a:bodyPr/>
                    <a:lstStyle/>
                    <a:p>
                      <a:pPr algn="l" fontAlgn="b"/>
                      <a:r>
                        <a:rPr lang="en-US" sz="1400" b="0" i="0" u="none" strike="noStrike" dirty="0">
                          <a:solidFill>
                            <a:srgbClr val="000000"/>
                          </a:solidFill>
                          <a:effectLst/>
                          <a:latin typeface="Calibri" panose="020F0502020204030204" pitchFamily="34" charset="0"/>
                        </a:rPr>
                        <a:t>1701 - Non-Qualified Ag Land 20-160 Acres</a:t>
                      </a:r>
                    </a:p>
                  </a:txBody>
                  <a:tcPr marL="11849" marR="11849" marT="1184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10.20%</a:t>
                      </a:r>
                    </a:p>
                  </a:txBody>
                  <a:tcPr marL="11849" marR="11849" marT="11849"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43573147"/>
                  </a:ext>
                </a:extLst>
              </a:tr>
              <a:tr h="236973">
                <a:tc>
                  <a:txBody>
                    <a:bodyPr/>
                    <a:lstStyle/>
                    <a:p>
                      <a:pPr algn="l" fontAlgn="b"/>
                      <a:r>
                        <a:rPr lang="en-US" sz="1400" b="0" i="0" u="none" strike="noStrike" dirty="0">
                          <a:solidFill>
                            <a:srgbClr val="000000"/>
                          </a:solidFill>
                          <a:effectLst/>
                          <a:latin typeface="Calibri" panose="020F0502020204030204" pitchFamily="34" charset="0"/>
                        </a:rPr>
                        <a:t>1801 - Wild Hay Land</a:t>
                      </a:r>
                    </a:p>
                  </a:txBody>
                  <a:tcPr marL="11849" marR="11849" marT="1184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11.57%</a:t>
                      </a:r>
                    </a:p>
                  </a:txBody>
                  <a:tcPr marL="11849" marR="11849" marT="11849"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93042080"/>
                  </a:ext>
                </a:extLst>
              </a:tr>
              <a:tr h="236973">
                <a:tc>
                  <a:txBody>
                    <a:bodyPr/>
                    <a:lstStyle/>
                    <a:p>
                      <a:pPr algn="l" fontAlgn="b"/>
                      <a:r>
                        <a:rPr lang="en-US" sz="1400" b="0" i="0" u="none" strike="noStrike" dirty="0">
                          <a:solidFill>
                            <a:srgbClr val="000000"/>
                          </a:solidFill>
                          <a:effectLst/>
                          <a:latin typeface="Calibri" panose="020F0502020204030204" pitchFamily="34" charset="0"/>
                        </a:rPr>
                        <a:t>2001 - 1 Acre Farmstead - Ag 15-7-202(1)(c)(ii), MCA</a:t>
                      </a:r>
                    </a:p>
                  </a:txBody>
                  <a:tcPr marL="11849" marR="11849" marT="1184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16.33%</a:t>
                      </a:r>
                    </a:p>
                  </a:txBody>
                  <a:tcPr marL="11849" marR="11849" marT="1184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0541207"/>
                  </a:ext>
                </a:extLst>
              </a:tr>
            </a:tbl>
          </a:graphicData>
        </a:graphic>
      </p:graphicFrame>
    </p:spTree>
    <p:extLst>
      <p:ext uri="{BB962C8B-B14F-4D97-AF65-F5344CB8AC3E}">
        <p14:creationId xmlns:p14="http://schemas.microsoft.com/office/powerpoint/2010/main" val="3550608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B640355BDC8F4A9ECF52094D9203C7" ma:contentTypeVersion="11" ma:contentTypeDescription="Create a new document." ma:contentTypeScope="" ma:versionID="c9cf1583e0ac351d32bcfee87b8c5134">
  <xsd:schema xmlns:xsd="http://www.w3.org/2001/XMLSchema" xmlns:xs="http://www.w3.org/2001/XMLSchema" xmlns:p="http://schemas.microsoft.com/office/2006/metadata/properties" xmlns:ns2="a44f5f1d-3d4e-4219-a78c-485ff2d1e254" xmlns:ns3="c67a8d8b-0b02-4460-8eaa-dc434b2c0687" targetNamespace="http://schemas.microsoft.com/office/2006/metadata/properties" ma:root="true" ma:fieldsID="c8a977580704da1859ffb2c7b01e8ef0" ns2:_="" ns3:_="">
    <xsd:import namespace="a44f5f1d-3d4e-4219-a78c-485ff2d1e254"/>
    <xsd:import namespace="c67a8d8b-0b02-4460-8eaa-dc434b2c068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4f5f1d-3d4e-4219-a78c-485ff2d1e2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5ed7e3c-a509-4d5c-98b3-887d36f9efb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67a8d8b-0b02-4460-8eaa-dc434b2c068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a60fbd58-375b-482c-8082-0a80fb061b91}" ma:internalName="TaxCatchAll" ma:showField="CatchAllData" ma:web="c67a8d8b-0b02-4460-8eaa-dc434b2c068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44f5f1d-3d4e-4219-a78c-485ff2d1e254">
      <Terms xmlns="http://schemas.microsoft.com/office/infopath/2007/PartnerControls"/>
    </lcf76f155ced4ddcb4097134ff3c332f>
    <TaxCatchAll xmlns="c67a8d8b-0b02-4460-8eaa-dc434b2c068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517BD90-9587-4C81-8162-E9368F408A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4f5f1d-3d4e-4219-a78c-485ff2d1e254"/>
    <ds:schemaRef ds:uri="c67a8d8b-0b02-4460-8eaa-dc434b2c06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63FF1B-46DC-4EB5-B32A-B86B246BF62F}">
  <ds:schemaRefs>
    <ds:schemaRef ds:uri="c67a8d8b-0b02-4460-8eaa-dc434b2c0687"/>
    <ds:schemaRef ds:uri="http://purl.org/dc/dcmitype/"/>
    <ds:schemaRef ds:uri="http://schemas.microsoft.com/office/2006/metadata/properties"/>
    <ds:schemaRef ds:uri="http://purl.org/dc/terms/"/>
    <ds:schemaRef ds:uri="http://schemas.microsoft.com/office/2006/documentManagement/types"/>
    <ds:schemaRef ds:uri="a44f5f1d-3d4e-4219-a78c-485ff2d1e254"/>
    <ds:schemaRef ds:uri="http://schemas.openxmlformats.org/package/2006/metadata/core-properties"/>
    <ds:schemaRef ds:uri="http://schemas.microsoft.com/office/infopath/2007/PartnerControls"/>
    <ds:schemaRef ds:uri="http://www.w3.org/XML/1998/namespace"/>
    <ds:schemaRef ds:uri="http://purl.org/dc/elements/1.1/"/>
  </ds:schemaRefs>
</ds:datastoreItem>
</file>

<file path=customXml/itemProps3.xml><?xml version="1.0" encoding="utf-8"?>
<ds:datastoreItem xmlns:ds="http://schemas.openxmlformats.org/officeDocument/2006/customXml" ds:itemID="{90849FC5-C48A-4268-B5BB-9268DE425D1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2456</TotalTime>
  <Words>427</Words>
  <Application>Microsoft Office PowerPoint</Application>
  <PresentationFormat>On-screen Show (16:9)</PresentationFormat>
  <Paragraphs>162</Paragraphs>
  <Slides>13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Segoe UI</vt:lpstr>
      <vt:lpstr>Office Theme</vt:lpstr>
      <vt:lpstr>Estimated Preliminary Impacts of Reappraisal</vt:lpstr>
      <vt:lpstr>Estimated Reappraisal Changes</vt:lpstr>
      <vt:lpstr>How Estimates Compare with Actuals</vt:lpstr>
      <vt:lpstr>How Estimates Compare with Actuals</vt:lpstr>
      <vt:lpstr>Preliminary Residential Market Value Change</vt:lpstr>
      <vt:lpstr>PowerPoint Presentation</vt:lpstr>
      <vt:lpstr>Preliminary Commercial Market Value Change</vt:lpstr>
      <vt:lpstr>Prior Cycle Commercial Market Value Change</vt:lpstr>
      <vt:lpstr>Preliminary Agricultural Market Value Change</vt:lpstr>
      <vt:lpstr>Preliminary Forest Land Market Value Change</vt:lpstr>
      <vt:lpstr>Estimated Preliminary Impacts of Reappraisal</vt:lpstr>
      <vt:lpstr>Estimated Preliminary Impacts of Reappraisal</vt:lpstr>
      <vt:lpstr>Get social with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ALTERATIONS</dc:title>
  <dc:creator>Czelsi Kozak</dc:creator>
  <cp:lastModifiedBy>Dale, Eric</cp:lastModifiedBy>
  <cp:revision>61</cp:revision>
  <cp:lastPrinted>2024-11-15T19:25:09Z</cp:lastPrinted>
  <dcterms:created xsi:type="dcterms:W3CDTF">2020-05-19T15:14:46Z</dcterms:created>
  <dcterms:modified xsi:type="dcterms:W3CDTF">2024-12-04T14:45:21Z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0x010100B0B640355BDC8F4A9ECF52094D9203C7</vt:lpwstr>
  </property>
  <property fmtid="{D5CDD505-2E9C-101B-9397-08002B2CF9AE}" pid="3" name="MediaServiceImageTags">
    <vt:lpwstr/>
  </property>
</Properties>
</file>