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92" r:id="rId5"/>
  </p:sldMasterIdLst>
  <p:notesMasterIdLst>
    <p:notesMasterId r:id="rId36"/>
  </p:notesMasterIdLst>
  <p:sldIdLst>
    <p:sldId id="289" r:id="rId6"/>
    <p:sldId id="256" r:id="rId7"/>
    <p:sldId id="546" r:id="rId8"/>
    <p:sldId id="838" r:id="rId9"/>
    <p:sldId id="587" r:id="rId10"/>
    <p:sldId id="594" r:id="rId11"/>
    <p:sldId id="588" r:id="rId12"/>
    <p:sldId id="567" r:id="rId13"/>
    <p:sldId id="839" r:id="rId14"/>
    <p:sldId id="584" r:id="rId15"/>
    <p:sldId id="291" r:id="rId16"/>
    <p:sldId id="258" r:id="rId17"/>
    <p:sldId id="583" r:id="rId18"/>
    <p:sldId id="576" r:id="rId19"/>
    <p:sldId id="577" r:id="rId20"/>
    <p:sldId id="403" r:id="rId21"/>
    <p:sldId id="589" r:id="rId22"/>
    <p:sldId id="522" r:id="rId23"/>
    <p:sldId id="836" r:id="rId24"/>
    <p:sldId id="833" r:id="rId25"/>
    <p:sldId id="837" r:id="rId26"/>
    <p:sldId id="825" r:id="rId27"/>
    <p:sldId id="824" r:id="rId28"/>
    <p:sldId id="826" r:id="rId29"/>
    <p:sldId id="827" r:id="rId30"/>
    <p:sldId id="829" r:id="rId31"/>
    <p:sldId id="831" r:id="rId32"/>
    <p:sldId id="832" r:id="rId33"/>
    <p:sldId id="818" r:id="rId34"/>
    <p:sldId id="51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Nov-23 Forecast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5.2</c:v>
                </c:pt>
                <c:pt idx="1">
                  <c:v>0.931238611283014</c:v>
                </c:pt>
                <c:pt idx="2">
                  <c:v>1.1368004390413855</c:v>
                </c:pt>
                <c:pt idx="3">
                  <c:v>0.58210609625104492</c:v>
                </c:pt>
                <c:pt idx="4">
                  <c:v>0.94883287882279177</c:v>
                </c:pt>
                <c:pt idx="5">
                  <c:v>1.4283571897325764</c:v>
                </c:pt>
                <c:pt idx="6">
                  <c:v>1.3899297246535269</c:v>
                </c:pt>
                <c:pt idx="7">
                  <c:v>1.3806986088762407</c:v>
                </c:pt>
                <c:pt idx="8">
                  <c:v>1.4006071962660904</c:v>
                </c:pt>
                <c:pt idx="9">
                  <c:v>1.4130983684828458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E-42A9-AB56-AFF68D20A1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Nov-24 Forecast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4.4000000000000004</c:v>
                </c:pt>
                <c:pt idx="1">
                  <c:v>3.1922076989935544</c:v>
                </c:pt>
                <c:pt idx="2">
                  <c:v>1.6290670035631338</c:v>
                </c:pt>
                <c:pt idx="3">
                  <c:v>2.9888456644788786</c:v>
                </c:pt>
                <c:pt idx="4">
                  <c:v>2.825574212574633</c:v>
                </c:pt>
                <c:pt idx="5">
                  <c:v>1.4685696836109985</c:v>
                </c:pt>
                <c:pt idx="6">
                  <c:v>1.9590447814077594</c:v>
                </c:pt>
                <c:pt idx="7">
                  <c:v>1.7799444391731534</c:v>
                </c:pt>
                <c:pt idx="8">
                  <c:v>2.0498455506823055</c:v>
                </c:pt>
                <c:pt idx="9">
                  <c:v>2.2898308081870322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AE-42A9-AB56-AFF68D20A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1372847583"/>
        <c:axId val="1372849663"/>
      </c:barChart>
      <c:catAx>
        <c:axId val="137284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849663"/>
        <c:crosses val="autoZero"/>
        <c:auto val="1"/>
        <c:lblAlgn val="ctr"/>
        <c:lblOffset val="100"/>
        <c:noMultiLvlLbl val="0"/>
      </c:catAx>
      <c:valAx>
        <c:axId val="137284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84758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08266886486807"/>
          <c:y val="8.8110173278699869E-2"/>
          <c:w val="0.25773456520412907"/>
          <c:h val="0.18128313097553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Accomodations &amp; Food</c:v>
                </c:pt>
                <c:pt idx="5">
                  <c:v>Public Admin.</c:v>
                </c:pt>
                <c:pt idx="6">
                  <c:v>Information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47.80394828757855</c:v>
                </c:pt>
                <c:pt idx="1">
                  <c:v>15.99861146998748</c:v>
                </c:pt>
                <c:pt idx="2">
                  <c:v>50.166388746780591</c:v>
                </c:pt>
                <c:pt idx="3">
                  <c:v>21.072417080334844</c:v>
                </c:pt>
                <c:pt idx="4">
                  <c:v>66.562926295780187</c:v>
                </c:pt>
                <c:pt idx="5">
                  <c:v>9.4678789860787873</c:v>
                </c:pt>
                <c:pt idx="6">
                  <c:v>0.98694371956632665</c:v>
                </c:pt>
                <c:pt idx="7">
                  <c:v>46.403140680675222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56A-A931-8CE704A15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3377263"/>
        <c:axId val="2103377743"/>
      </c:barChart>
      <c:catAx>
        <c:axId val="2103377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743"/>
        <c:crosses val="autoZero"/>
        <c:auto val="1"/>
        <c:lblAlgn val="ctr"/>
        <c:lblOffset val="100"/>
        <c:noMultiLvlLbl val="0"/>
      </c:catAx>
      <c:valAx>
        <c:axId val="2103377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Accomodations &amp; Food</c:v>
                </c:pt>
                <c:pt idx="5">
                  <c:v>Public Admin.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12.882365553298378</c:v>
                </c:pt>
                <c:pt idx="1">
                  <c:v>1.827893991496893</c:v>
                </c:pt>
                <c:pt idx="2">
                  <c:v>10.463370752603103</c:v>
                </c:pt>
                <c:pt idx="3">
                  <c:v>-2.5057197553358037</c:v>
                </c:pt>
                <c:pt idx="4">
                  <c:v>-2.6180587170268552</c:v>
                </c:pt>
                <c:pt idx="5">
                  <c:v>13.80410076956872</c:v>
                </c:pt>
                <c:pt idx="6">
                  <c:v>0.43153811610227244</c:v>
                </c:pt>
                <c:pt idx="7">
                  <c:v>9.7709458153100854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56A-A931-8CE704A15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3377263"/>
        <c:axId val="2103377743"/>
      </c:barChart>
      <c:catAx>
        <c:axId val="2103377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743"/>
        <c:crosses val="autoZero"/>
        <c:auto val="1"/>
        <c:lblAlgn val="ctr"/>
        <c:lblOffset val="100"/>
        <c:noMultiLvlLbl val="0"/>
      </c:catAx>
      <c:valAx>
        <c:axId val="2103377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Accomodations &amp; Food</c:v>
                </c:pt>
                <c:pt idx="5">
                  <c:v>Public Admin.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4.9977195146138769</c:v>
                </c:pt>
                <c:pt idx="1">
                  <c:v>4.0598056044583473</c:v>
                </c:pt>
                <c:pt idx="2">
                  <c:v>24.633143356708764</c:v>
                </c:pt>
                <c:pt idx="3">
                  <c:v>45.292723897522137</c:v>
                </c:pt>
                <c:pt idx="4">
                  <c:v>7.557094507819528</c:v>
                </c:pt>
                <c:pt idx="5">
                  <c:v>13.10401077190653</c:v>
                </c:pt>
                <c:pt idx="6">
                  <c:v>-0.11212365844085515</c:v>
                </c:pt>
                <c:pt idx="7">
                  <c:v>8.1758451583087322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56A-A931-8CE704A15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3377263"/>
        <c:axId val="2103377743"/>
      </c:barChart>
      <c:catAx>
        <c:axId val="2103377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743"/>
        <c:crosses val="autoZero"/>
        <c:auto val="1"/>
        <c:lblAlgn val="ctr"/>
        <c:lblOffset val="100"/>
        <c:noMultiLvlLbl val="0"/>
      </c:catAx>
      <c:valAx>
        <c:axId val="2103377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Accomodations &amp; Food</c:v>
                </c:pt>
                <c:pt idx="5">
                  <c:v>Public Admin.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17.830278935262584</c:v>
                </c:pt>
                <c:pt idx="1">
                  <c:v>5.2756546034503202</c:v>
                </c:pt>
                <c:pt idx="2">
                  <c:v>38.764033209464777</c:v>
                </c:pt>
                <c:pt idx="3">
                  <c:v>23.403937012373433</c:v>
                </c:pt>
                <c:pt idx="4">
                  <c:v>3.2477426912655289</c:v>
                </c:pt>
                <c:pt idx="5">
                  <c:v>6.5203066548556592</c:v>
                </c:pt>
                <c:pt idx="6">
                  <c:v>-4.7839792531646879</c:v>
                </c:pt>
                <c:pt idx="7">
                  <c:v>12.851407647103485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56A-A931-8CE704A15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3377263"/>
        <c:axId val="2103377743"/>
      </c:barChart>
      <c:catAx>
        <c:axId val="2103377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743"/>
        <c:crosses val="autoZero"/>
        <c:auto val="1"/>
        <c:lblAlgn val="ctr"/>
        <c:lblOffset val="100"/>
        <c:noMultiLvlLbl val="0"/>
      </c:catAx>
      <c:valAx>
        <c:axId val="2103377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Cascade</c:v>
                </c:pt>
                <c:pt idx="1">
                  <c:v>Flathead</c:v>
                </c:pt>
                <c:pt idx="2">
                  <c:v>Gallatin</c:v>
                </c:pt>
                <c:pt idx="3">
                  <c:v>Lewis &amp; Clark</c:v>
                </c:pt>
                <c:pt idx="4">
                  <c:v>Missoula</c:v>
                </c:pt>
                <c:pt idx="5">
                  <c:v>Silver Bow</c:v>
                </c:pt>
                <c:pt idx="6">
                  <c:v>Yellowstone</c:v>
                </c:pt>
                <c:pt idx="7">
                  <c:v>Rest of State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-3.4737862649235467</c:v>
                </c:pt>
                <c:pt idx="1">
                  <c:v>103.10938150061111</c:v>
                </c:pt>
                <c:pt idx="2">
                  <c:v>258.46225526678199</c:v>
                </c:pt>
                <c:pt idx="3">
                  <c:v>44.056436526016796</c:v>
                </c:pt>
                <c:pt idx="4">
                  <c:v>107.70821915289707</c:v>
                </c:pt>
                <c:pt idx="5">
                  <c:v>7.8347825721725712</c:v>
                </c:pt>
                <c:pt idx="6">
                  <c:v>42.088655174210544</c:v>
                </c:pt>
                <c:pt idx="7">
                  <c:v>-38.786067633714083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56A-A931-8CE704A15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3377263"/>
        <c:axId val="2103377743"/>
      </c:barChart>
      <c:catAx>
        <c:axId val="2103377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743"/>
        <c:crosses val="autoZero"/>
        <c:auto val="1"/>
        <c:lblAlgn val="ctr"/>
        <c:lblOffset val="100"/>
        <c:noMultiLvlLbl val="0"/>
      </c:catAx>
      <c:valAx>
        <c:axId val="2103377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Employment</a:t>
            </a:r>
            <a:r>
              <a:rPr lang="en-US" sz="1800" baseline="0" dirty="0"/>
              <a:t> Growth, Percent</a:t>
            </a:r>
            <a:endParaRPr lang="en-US" sz="1800" dirty="0"/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53186852969637"/>
          <c:y val="0.12536580871113043"/>
          <c:w val="0.79563789274351315"/>
          <c:h val="0.77706283842082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</c:numCache>
            </c:numRef>
          </c:cat>
          <c:val>
            <c:numRef>
              <c:f>Sheet1!$B$2:$B$9</c:f>
              <c:numCache>
                <c:formatCode>0.00</c:formatCode>
                <c:ptCount val="8"/>
                <c:pt idx="0">
                  <c:v>-2.9513948608579033</c:v>
                </c:pt>
                <c:pt idx="1">
                  <c:v>4.6538829617552402</c:v>
                </c:pt>
                <c:pt idx="2">
                  <c:v>3.5511074984759139</c:v>
                </c:pt>
                <c:pt idx="3">
                  <c:v>2.0997890398861685</c:v>
                </c:pt>
                <c:pt idx="4">
                  <c:v>2.6988139610595541</c:v>
                </c:pt>
                <c:pt idx="5">
                  <c:v>1.6404541736636302</c:v>
                </c:pt>
                <c:pt idx="6">
                  <c:v>0.45929373652784378</c:v>
                </c:pt>
                <c:pt idx="7">
                  <c:v>0.41444267692041237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1-4B97-9510-3C33611A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617600"/>
        <c:axId val="155310176"/>
      </c:barChart>
      <c:catAx>
        <c:axId val="1556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0176"/>
        <c:crosses val="autoZero"/>
        <c:auto val="1"/>
        <c:lblAlgn val="ctr"/>
        <c:lblOffset val="100"/>
        <c:noMultiLvlLbl val="0"/>
      </c:catAx>
      <c:valAx>
        <c:axId val="155310176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Wage</a:t>
            </a:r>
            <a:r>
              <a:rPr lang="en-US" sz="1800" baseline="0" dirty="0"/>
              <a:t> and Salary Growth, Percent</a:t>
            </a:r>
            <a:endParaRPr lang="en-US" sz="1800" dirty="0"/>
          </a:p>
        </c:rich>
      </c:tx>
      <c:layout>
        <c:manualLayout>
          <c:xMode val="edge"/>
          <c:yMode val="edge"/>
          <c:x val="0.24859958678699171"/>
          <c:y val="2.4101752519814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</c:numCache>
            </c:numRef>
          </c:cat>
          <c:val>
            <c:numRef>
              <c:f>Sheet1!$B$2:$B$9</c:f>
              <c:numCache>
                <c:formatCode>0.00</c:formatCode>
                <c:ptCount val="8"/>
                <c:pt idx="0">
                  <c:v>6.2643217799899009</c:v>
                </c:pt>
                <c:pt idx="1">
                  <c:v>7.0480603685584509</c:v>
                </c:pt>
                <c:pt idx="2">
                  <c:v>4.0340223907989525</c:v>
                </c:pt>
                <c:pt idx="3">
                  <c:v>3.0277795761309623</c:v>
                </c:pt>
                <c:pt idx="4">
                  <c:v>3.9005111855284991</c:v>
                </c:pt>
                <c:pt idx="5">
                  <c:v>2.8807839251014933</c:v>
                </c:pt>
                <c:pt idx="6">
                  <c:v>2.3321299643951576</c:v>
                </c:pt>
                <c:pt idx="7">
                  <c:v>1.9351136369175848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C-426B-9830-E48DCBB1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312416"/>
        <c:axId val="155312976"/>
      </c:barChart>
      <c:catAx>
        <c:axId val="1553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2976"/>
        <c:crosses val="autoZero"/>
        <c:auto val="1"/>
        <c:lblAlgn val="ctr"/>
        <c:lblOffset val="100"/>
        <c:noMultiLvlLbl val="0"/>
      </c:catAx>
      <c:valAx>
        <c:axId val="155312976"/>
        <c:scaling>
          <c:orientation val="minMax"/>
          <c:max val="6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Personal Income Growth, Pct.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</c:numCache>
            </c:numRef>
          </c:cat>
          <c:val>
            <c:numRef>
              <c:f>Sheet1!$B$2:$B$9</c:f>
              <c:numCache>
                <c:formatCode>0.00</c:formatCode>
                <c:ptCount val="8"/>
                <c:pt idx="0">
                  <c:v>10.476897159795495</c:v>
                </c:pt>
                <c:pt idx="1">
                  <c:v>8.3721632141871893</c:v>
                </c:pt>
                <c:pt idx="2">
                  <c:v>0.70067641652928891</c:v>
                </c:pt>
                <c:pt idx="3">
                  <c:v>2.7074489126641677</c:v>
                </c:pt>
                <c:pt idx="4">
                  <c:v>2.0828196293568135</c:v>
                </c:pt>
                <c:pt idx="5">
                  <c:v>2.4266249347586699</c:v>
                </c:pt>
                <c:pt idx="6">
                  <c:v>2.8780050174763483</c:v>
                </c:pt>
                <c:pt idx="7">
                  <c:v>3.0229270470874869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6-4514-81AF-3CBCF0817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315216"/>
        <c:axId val="155315776"/>
      </c:barChart>
      <c:catAx>
        <c:axId val="1553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5776"/>
        <c:crosses val="autoZero"/>
        <c:auto val="1"/>
        <c:lblAlgn val="ctr"/>
        <c:lblOffset val="100"/>
        <c:noMultiLvlLbl val="0"/>
      </c:catAx>
      <c:valAx>
        <c:axId val="1553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1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Lewis &amp; Clark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Sheet1!$B$2:$B$13</c:f>
              <c:numCache>
                <c:formatCode>0.00</c:formatCode>
                <c:ptCount val="12"/>
                <c:pt idx="0">
                  <c:v>99.999999999999986</c:v>
                </c:pt>
                <c:pt idx="1">
                  <c:v>103.27170128466803</c:v>
                </c:pt>
                <c:pt idx="2">
                  <c:v>107.16772721815343</c:v>
                </c:pt>
                <c:pt idx="3">
                  <c:v>111.06375315163885</c:v>
                </c:pt>
                <c:pt idx="4">
                  <c:v>117.69119942370031</c:v>
                </c:pt>
                <c:pt idx="5">
                  <c:v>124.15055829031095</c:v>
                </c:pt>
                <c:pt idx="6">
                  <c:v>128.76695881858566</c:v>
                </c:pt>
                <c:pt idx="7">
                  <c:v>151.56081162204345</c:v>
                </c:pt>
                <c:pt idx="8">
                  <c:v>184.86613038780163</c:v>
                </c:pt>
                <c:pt idx="9">
                  <c:v>200.51626845959899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F-44D9-9EC9-2FE7BAC936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Cascade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Sheet1!$C$2:$C$13</c:f>
              <c:numCache>
                <c:formatCode>0.00</c:formatCode>
                <c:ptCount val="12"/>
                <c:pt idx="0">
                  <c:v>100</c:v>
                </c:pt>
                <c:pt idx="1">
                  <c:v>102.18046097433212</c:v>
                </c:pt>
                <c:pt idx="2">
                  <c:v>104.6162912519644</c:v>
                </c:pt>
                <c:pt idx="3">
                  <c:v>108.85280251440545</c:v>
                </c:pt>
                <c:pt idx="4">
                  <c:v>113.75720272393923</c:v>
                </c:pt>
                <c:pt idx="5">
                  <c:v>116.52697747511786</c:v>
                </c:pt>
                <c:pt idx="6">
                  <c:v>120.91409114719748</c:v>
                </c:pt>
                <c:pt idx="7">
                  <c:v>135.620743844945</c:v>
                </c:pt>
                <c:pt idx="8">
                  <c:v>164.22865374541644</c:v>
                </c:pt>
                <c:pt idx="9">
                  <c:v>180.38239916186484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F-44D9-9EC9-2FE7BAC936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Yellowstone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Sheet1!$D$2:$D$13</c:f>
              <c:numCache>
                <c:formatCode>0.00</c:formatCode>
                <c:ptCount val="12"/>
                <c:pt idx="0">
                  <c:v>100</c:v>
                </c:pt>
                <c:pt idx="1">
                  <c:v>103.87255462761698</c:v>
                </c:pt>
                <c:pt idx="2">
                  <c:v>106.38942912710216</c:v>
                </c:pt>
                <c:pt idx="3">
                  <c:v>110.15902070701293</c:v>
                </c:pt>
                <c:pt idx="4">
                  <c:v>112.72737673035122</c:v>
                </c:pt>
                <c:pt idx="5">
                  <c:v>116.63997254318728</c:v>
                </c:pt>
                <c:pt idx="6">
                  <c:v>121.0216222400183</c:v>
                </c:pt>
                <c:pt idx="7">
                  <c:v>137.41562750257407</c:v>
                </c:pt>
                <c:pt idx="8">
                  <c:v>163.88285093238761</c:v>
                </c:pt>
                <c:pt idx="9">
                  <c:v>172.27433932044389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1F-44D9-9EC9-2FE7BAC936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Gallatin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Sheet1!$E$2:$E$13</c:f>
              <c:numCache>
                <c:formatCode>0.00</c:formatCode>
                <c:ptCount val="12"/>
                <c:pt idx="0">
                  <c:v>100</c:v>
                </c:pt>
                <c:pt idx="1">
                  <c:v>107.56219483840968</c:v>
                </c:pt>
                <c:pt idx="2">
                  <c:v>116.47291327598234</c:v>
                </c:pt>
                <c:pt idx="3">
                  <c:v>128.20855614973263</c:v>
                </c:pt>
                <c:pt idx="4">
                  <c:v>140.46733317833062</c:v>
                </c:pt>
                <c:pt idx="5">
                  <c:v>151.348523599163</c:v>
                </c:pt>
                <c:pt idx="6">
                  <c:v>157.13787491281096</c:v>
                </c:pt>
                <c:pt idx="7">
                  <c:v>189.35712624970938</c:v>
                </c:pt>
                <c:pt idx="8">
                  <c:v>235.63124854684958</c:v>
                </c:pt>
                <c:pt idx="9">
                  <c:v>243.08300395256919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1F-44D9-9EC9-2FE7BAC936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Silver Bow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Sheet1!$F$2:$F$13</c:f>
              <c:numCache>
                <c:formatCode>0.00</c:formatCode>
                <c:ptCount val="12"/>
                <c:pt idx="0">
                  <c:v>100</c:v>
                </c:pt>
                <c:pt idx="1">
                  <c:v>101.18712902218056</c:v>
                </c:pt>
                <c:pt idx="2">
                  <c:v>106.22305529522023</c:v>
                </c:pt>
                <c:pt idx="3">
                  <c:v>111.49015932521087</c:v>
                </c:pt>
                <c:pt idx="4">
                  <c:v>121.50577944392377</c:v>
                </c:pt>
                <c:pt idx="5">
                  <c:v>126.84161199625116</c:v>
                </c:pt>
                <c:pt idx="6">
                  <c:v>134.09559512652297</c:v>
                </c:pt>
                <c:pt idx="7">
                  <c:v>156.80099968759762</c:v>
                </c:pt>
                <c:pt idx="8">
                  <c:v>191.57763199000311</c:v>
                </c:pt>
                <c:pt idx="9">
                  <c:v>211.60262417994375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1F-44D9-9EC9-2FE7BAC9365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Missoula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Sheet1!$G$2:$G$13</c:f>
              <c:numCache>
                <c:formatCode>0.00</c:formatCode>
                <c:ptCount val="12"/>
                <c:pt idx="0">
                  <c:v>99.999999999999986</c:v>
                </c:pt>
                <c:pt idx="1">
                  <c:v>104.25325069874832</c:v>
                </c:pt>
                <c:pt idx="2">
                  <c:v>109.24778223356421</c:v>
                </c:pt>
                <c:pt idx="3">
                  <c:v>116.05905942398833</c:v>
                </c:pt>
                <c:pt idx="4">
                  <c:v>123.18629238060517</c:v>
                </c:pt>
                <c:pt idx="5">
                  <c:v>130.22846032324705</c:v>
                </c:pt>
                <c:pt idx="6">
                  <c:v>137.07011787580507</c:v>
                </c:pt>
                <c:pt idx="7">
                  <c:v>162.47417669218615</c:v>
                </c:pt>
                <c:pt idx="8">
                  <c:v>201.31243164418518</c:v>
                </c:pt>
                <c:pt idx="9">
                  <c:v>212.48632883703971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1F-44D9-9EC9-2FE7BAC9365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Flathead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Sheet1!$H$2:$H$13</c:f>
              <c:numCache>
                <c:formatCode>0.00</c:formatCode>
                <c:ptCount val="12"/>
                <c:pt idx="0">
                  <c:v>100</c:v>
                </c:pt>
                <c:pt idx="1">
                  <c:v>104.82534043812906</c:v>
                </c:pt>
                <c:pt idx="2">
                  <c:v>109.81645944345766</c:v>
                </c:pt>
                <c:pt idx="3">
                  <c:v>119.83422143280048</c:v>
                </c:pt>
                <c:pt idx="4">
                  <c:v>128.94020130254589</c:v>
                </c:pt>
                <c:pt idx="5">
                  <c:v>138.07578448786265</c:v>
                </c:pt>
                <c:pt idx="6">
                  <c:v>144.73060982830077</c:v>
                </c:pt>
                <c:pt idx="7">
                  <c:v>176.34103019538185</c:v>
                </c:pt>
                <c:pt idx="8">
                  <c:v>225.37596210775607</c:v>
                </c:pt>
                <c:pt idx="9">
                  <c:v>240.44404973357015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1F-44D9-9EC9-2FE7BAC93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306688"/>
        <c:axId val="190309088"/>
      </c:lineChart>
      <c:catAx>
        <c:axId val="1903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09088"/>
        <c:crosses val="autoZero"/>
        <c:auto val="1"/>
        <c:lblAlgn val="ctr"/>
        <c:lblOffset val="100"/>
        <c:noMultiLvlLbl val="0"/>
      </c:catAx>
      <c:valAx>
        <c:axId val="190309088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Sheet1!$A$2:$A$150</c:f>
              <c:strCache>
                <c:ptCount val="149"/>
                <c:pt idx="1">
                  <c:v>87</c:v>
                </c:pt>
                <c:pt idx="5">
                  <c:v>88</c:v>
                </c:pt>
                <c:pt idx="9">
                  <c:v>89</c:v>
                </c:pt>
                <c:pt idx="13">
                  <c:v>90</c:v>
                </c:pt>
                <c:pt idx="17">
                  <c:v>91</c:v>
                </c:pt>
                <c:pt idx="21">
                  <c:v>92</c:v>
                </c:pt>
                <c:pt idx="25">
                  <c:v>93</c:v>
                </c:pt>
                <c:pt idx="29">
                  <c:v>94</c:v>
                </c:pt>
                <c:pt idx="33">
                  <c:v>95</c:v>
                </c:pt>
                <c:pt idx="37">
                  <c:v>96</c:v>
                </c:pt>
                <c:pt idx="41">
                  <c:v>97</c:v>
                </c:pt>
                <c:pt idx="45">
                  <c:v>98</c:v>
                </c:pt>
                <c:pt idx="49">
                  <c:v>99</c:v>
                </c:pt>
                <c:pt idx="53">
                  <c:v>00</c:v>
                </c:pt>
                <c:pt idx="57">
                  <c:v>01</c:v>
                </c:pt>
                <c:pt idx="61">
                  <c:v>02</c:v>
                </c:pt>
                <c:pt idx="65">
                  <c:v>03</c:v>
                </c:pt>
                <c:pt idx="69">
                  <c:v>04</c:v>
                </c:pt>
                <c:pt idx="73">
                  <c:v>05</c:v>
                </c:pt>
                <c:pt idx="77">
                  <c:v>06</c:v>
                </c:pt>
                <c:pt idx="81">
                  <c:v>07</c:v>
                </c:pt>
                <c:pt idx="85">
                  <c:v>08</c:v>
                </c:pt>
                <c:pt idx="89">
                  <c:v>09</c:v>
                </c:pt>
                <c:pt idx="93">
                  <c:v>10</c:v>
                </c:pt>
                <c:pt idx="97">
                  <c:v>11</c:v>
                </c:pt>
                <c:pt idx="101">
                  <c:v>12</c:v>
                </c:pt>
                <c:pt idx="105">
                  <c:v>13</c:v>
                </c:pt>
                <c:pt idx="109">
                  <c:v>14</c:v>
                </c:pt>
                <c:pt idx="113">
                  <c:v>15</c:v>
                </c:pt>
                <c:pt idx="117">
                  <c:v>16</c:v>
                </c:pt>
                <c:pt idx="121">
                  <c:v>17</c:v>
                </c:pt>
                <c:pt idx="125">
                  <c:v>18</c:v>
                </c:pt>
                <c:pt idx="129">
                  <c:v>19</c:v>
                </c:pt>
                <c:pt idx="133">
                  <c:v>20</c:v>
                </c:pt>
                <c:pt idx="137">
                  <c:v>21</c:v>
                </c:pt>
                <c:pt idx="141">
                  <c:v>22</c:v>
                </c:pt>
                <c:pt idx="145">
                  <c:v>23</c:v>
                </c:pt>
                <c:pt idx="148">
                  <c:v>24</c:v>
                </c:pt>
              </c:strCache>
            </c:strRef>
          </c:cat>
          <c:val>
            <c:numRef>
              <c:f>Sheet1!$B$2:$B$150</c:f>
              <c:numCache>
                <c:formatCode>0.00</c:formatCode>
                <c:ptCount val="149"/>
                <c:pt idx="0">
                  <c:v>58.74</c:v>
                </c:pt>
                <c:pt idx="1">
                  <c:v>59.19</c:v>
                </c:pt>
                <c:pt idx="2">
                  <c:v>57.62</c:v>
                </c:pt>
                <c:pt idx="3">
                  <c:v>61.56</c:v>
                </c:pt>
                <c:pt idx="4">
                  <c:v>60.13</c:v>
                </c:pt>
                <c:pt idx="5">
                  <c:v>59.45</c:v>
                </c:pt>
                <c:pt idx="6">
                  <c:v>57.15</c:v>
                </c:pt>
                <c:pt idx="7">
                  <c:v>56.28</c:v>
                </c:pt>
                <c:pt idx="8">
                  <c:v>57.27</c:v>
                </c:pt>
                <c:pt idx="9">
                  <c:v>59.12</c:v>
                </c:pt>
                <c:pt idx="10">
                  <c:v>63.52</c:v>
                </c:pt>
                <c:pt idx="11">
                  <c:v>59.43</c:v>
                </c:pt>
                <c:pt idx="12">
                  <c:v>66.209999999999994</c:v>
                </c:pt>
                <c:pt idx="13">
                  <c:v>61.12</c:v>
                </c:pt>
                <c:pt idx="14">
                  <c:v>64.98</c:v>
                </c:pt>
                <c:pt idx="15">
                  <c:v>64.239999999999995</c:v>
                </c:pt>
                <c:pt idx="16">
                  <c:v>66.02</c:v>
                </c:pt>
                <c:pt idx="17">
                  <c:v>68.09</c:v>
                </c:pt>
                <c:pt idx="18">
                  <c:v>70.73</c:v>
                </c:pt>
                <c:pt idx="19">
                  <c:v>72.27</c:v>
                </c:pt>
                <c:pt idx="20">
                  <c:v>74.84</c:v>
                </c:pt>
                <c:pt idx="21">
                  <c:v>76.11</c:v>
                </c:pt>
                <c:pt idx="22">
                  <c:v>78.55</c:v>
                </c:pt>
                <c:pt idx="23">
                  <c:v>80.77</c:v>
                </c:pt>
                <c:pt idx="24">
                  <c:v>83.19</c:v>
                </c:pt>
                <c:pt idx="25">
                  <c:v>84.91</c:v>
                </c:pt>
                <c:pt idx="26">
                  <c:v>88.46</c:v>
                </c:pt>
                <c:pt idx="27">
                  <c:v>89.8</c:v>
                </c:pt>
                <c:pt idx="28">
                  <c:v>95.19</c:v>
                </c:pt>
                <c:pt idx="29">
                  <c:v>97.21</c:v>
                </c:pt>
                <c:pt idx="30">
                  <c:v>98.92</c:v>
                </c:pt>
                <c:pt idx="31">
                  <c:v>100</c:v>
                </c:pt>
                <c:pt idx="32">
                  <c:v>102.4</c:v>
                </c:pt>
                <c:pt idx="33">
                  <c:v>103.39</c:v>
                </c:pt>
                <c:pt idx="34">
                  <c:v>105.53</c:v>
                </c:pt>
                <c:pt idx="35">
                  <c:v>107.17</c:v>
                </c:pt>
                <c:pt idx="36">
                  <c:v>108</c:v>
                </c:pt>
                <c:pt idx="37">
                  <c:v>110.4</c:v>
                </c:pt>
                <c:pt idx="38">
                  <c:v>110.44</c:v>
                </c:pt>
                <c:pt idx="39">
                  <c:v>111.01</c:v>
                </c:pt>
                <c:pt idx="40">
                  <c:v>110.43</c:v>
                </c:pt>
                <c:pt idx="41">
                  <c:v>112.66</c:v>
                </c:pt>
                <c:pt idx="42">
                  <c:v>115.33</c:v>
                </c:pt>
                <c:pt idx="43">
                  <c:v>115.27</c:v>
                </c:pt>
                <c:pt idx="44">
                  <c:v>115.51</c:v>
                </c:pt>
                <c:pt idx="45">
                  <c:v>117.91</c:v>
                </c:pt>
                <c:pt idx="46">
                  <c:v>117.78</c:v>
                </c:pt>
                <c:pt idx="47">
                  <c:v>119.09</c:v>
                </c:pt>
                <c:pt idx="48">
                  <c:v>119.34</c:v>
                </c:pt>
                <c:pt idx="49">
                  <c:v>122.52</c:v>
                </c:pt>
                <c:pt idx="50">
                  <c:v>121.23</c:v>
                </c:pt>
                <c:pt idx="51">
                  <c:v>123.79</c:v>
                </c:pt>
                <c:pt idx="52">
                  <c:v>124.13</c:v>
                </c:pt>
                <c:pt idx="53">
                  <c:v>126.95</c:v>
                </c:pt>
                <c:pt idx="54">
                  <c:v>129.41</c:v>
                </c:pt>
                <c:pt idx="55">
                  <c:v>131</c:v>
                </c:pt>
                <c:pt idx="56">
                  <c:v>133.87</c:v>
                </c:pt>
                <c:pt idx="57">
                  <c:v>135.49</c:v>
                </c:pt>
                <c:pt idx="58">
                  <c:v>136.56</c:v>
                </c:pt>
                <c:pt idx="59">
                  <c:v>140.18</c:v>
                </c:pt>
                <c:pt idx="60">
                  <c:v>142.55000000000001</c:v>
                </c:pt>
                <c:pt idx="61">
                  <c:v>147.80000000000001</c:v>
                </c:pt>
                <c:pt idx="62">
                  <c:v>148.35</c:v>
                </c:pt>
                <c:pt idx="63">
                  <c:v>149.83000000000001</c:v>
                </c:pt>
                <c:pt idx="64">
                  <c:v>154.63999999999999</c:v>
                </c:pt>
                <c:pt idx="65">
                  <c:v>159.84</c:v>
                </c:pt>
                <c:pt idx="66">
                  <c:v>166.79</c:v>
                </c:pt>
                <c:pt idx="67">
                  <c:v>169.17</c:v>
                </c:pt>
                <c:pt idx="68">
                  <c:v>175.44</c:v>
                </c:pt>
                <c:pt idx="69">
                  <c:v>181.99</c:v>
                </c:pt>
                <c:pt idx="70">
                  <c:v>184.05</c:v>
                </c:pt>
                <c:pt idx="71">
                  <c:v>187.89</c:v>
                </c:pt>
                <c:pt idx="72">
                  <c:v>193.88</c:v>
                </c:pt>
                <c:pt idx="73">
                  <c:v>199.65</c:v>
                </c:pt>
                <c:pt idx="74">
                  <c:v>203.77</c:v>
                </c:pt>
                <c:pt idx="75">
                  <c:v>205.58</c:v>
                </c:pt>
                <c:pt idx="76">
                  <c:v>213.05</c:v>
                </c:pt>
                <c:pt idx="77">
                  <c:v>217.55</c:v>
                </c:pt>
                <c:pt idx="78">
                  <c:v>222.51</c:v>
                </c:pt>
                <c:pt idx="79">
                  <c:v>222.83</c:v>
                </c:pt>
                <c:pt idx="80">
                  <c:v>227.63</c:v>
                </c:pt>
                <c:pt idx="81">
                  <c:v>226.68</c:v>
                </c:pt>
                <c:pt idx="82">
                  <c:v>226.98</c:v>
                </c:pt>
                <c:pt idx="83">
                  <c:v>228.86</c:v>
                </c:pt>
                <c:pt idx="84">
                  <c:v>228.87</c:v>
                </c:pt>
                <c:pt idx="85">
                  <c:v>223.57</c:v>
                </c:pt>
                <c:pt idx="86">
                  <c:v>226.02</c:v>
                </c:pt>
                <c:pt idx="87">
                  <c:v>227.56</c:v>
                </c:pt>
                <c:pt idx="88">
                  <c:v>223.28</c:v>
                </c:pt>
                <c:pt idx="89">
                  <c:v>219.5</c:v>
                </c:pt>
                <c:pt idx="90">
                  <c:v>218.33</c:v>
                </c:pt>
                <c:pt idx="91">
                  <c:v>212.51</c:v>
                </c:pt>
                <c:pt idx="92">
                  <c:v>212.03</c:v>
                </c:pt>
                <c:pt idx="93">
                  <c:v>216.61</c:v>
                </c:pt>
                <c:pt idx="94">
                  <c:v>213.89</c:v>
                </c:pt>
                <c:pt idx="95">
                  <c:v>206.15</c:v>
                </c:pt>
                <c:pt idx="96">
                  <c:v>204.25</c:v>
                </c:pt>
                <c:pt idx="97">
                  <c:v>206.62</c:v>
                </c:pt>
                <c:pt idx="98">
                  <c:v>208.71</c:v>
                </c:pt>
                <c:pt idx="99">
                  <c:v>208.51</c:v>
                </c:pt>
                <c:pt idx="100">
                  <c:v>207.6</c:v>
                </c:pt>
                <c:pt idx="101">
                  <c:v>210.99</c:v>
                </c:pt>
                <c:pt idx="102">
                  <c:v>212.5</c:v>
                </c:pt>
                <c:pt idx="103">
                  <c:v>212.86</c:v>
                </c:pt>
                <c:pt idx="104">
                  <c:v>215.91</c:v>
                </c:pt>
                <c:pt idx="105">
                  <c:v>214.94</c:v>
                </c:pt>
                <c:pt idx="106">
                  <c:v>215.62</c:v>
                </c:pt>
                <c:pt idx="107">
                  <c:v>218.76</c:v>
                </c:pt>
                <c:pt idx="108">
                  <c:v>217.03</c:v>
                </c:pt>
                <c:pt idx="109">
                  <c:v>222.27</c:v>
                </c:pt>
                <c:pt idx="110">
                  <c:v>225.6</c:v>
                </c:pt>
                <c:pt idx="111">
                  <c:v>227.79</c:v>
                </c:pt>
                <c:pt idx="112">
                  <c:v>230.17</c:v>
                </c:pt>
                <c:pt idx="113">
                  <c:v>233.55</c:v>
                </c:pt>
                <c:pt idx="114">
                  <c:v>230.5</c:v>
                </c:pt>
                <c:pt idx="115">
                  <c:v>238.71</c:v>
                </c:pt>
                <c:pt idx="116">
                  <c:v>238.75</c:v>
                </c:pt>
                <c:pt idx="117">
                  <c:v>245.14</c:v>
                </c:pt>
                <c:pt idx="118">
                  <c:v>248.62</c:v>
                </c:pt>
                <c:pt idx="119">
                  <c:v>251.95</c:v>
                </c:pt>
                <c:pt idx="120">
                  <c:v>255.61</c:v>
                </c:pt>
                <c:pt idx="121">
                  <c:v>259.26</c:v>
                </c:pt>
                <c:pt idx="122">
                  <c:v>261.39</c:v>
                </c:pt>
                <c:pt idx="123">
                  <c:v>266.08999999999997</c:v>
                </c:pt>
                <c:pt idx="124">
                  <c:v>271.14999999999998</c:v>
                </c:pt>
                <c:pt idx="125">
                  <c:v>271.94</c:v>
                </c:pt>
                <c:pt idx="126">
                  <c:v>278.45999999999998</c:v>
                </c:pt>
                <c:pt idx="127">
                  <c:v>276.49</c:v>
                </c:pt>
                <c:pt idx="128">
                  <c:v>289.79000000000002</c:v>
                </c:pt>
                <c:pt idx="129">
                  <c:v>291.63</c:v>
                </c:pt>
                <c:pt idx="130">
                  <c:v>295.72000000000003</c:v>
                </c:pt>
                <c:pt idx="131">
                  <c:v>298.11</c:v>
                </c:pt>
                <c:pt idx="132">
                  <c:v>300.63</c:v>
                </c:pt>
                <c:pt idx="133">
                  <c:v>310.85000000000002</c:v>
                </c:pt>
                <c:pt idx="134">
                  <c:v>324.06</c:v>
                </c:pt>
                <c:pt idx="135">
                  <c:v>334.54</c:v>
                </c:pt>
                <c:pt idx="136">
                  <c:v>367.47</c:v>
                </c:pt>
                <c:pt idx="137">
                  <c:v>403.53</c:v>
                </c:pt>
                <c:pt idx="138">
                  <c:v>411.53</c:v>
                </c:pt>
                <c:pt idx="139">
                  <c:v>444.85</c:v>
                </c:pt>
                <c:pt idx="140">
                  <c:v>466.47</c:v>
                </c:pt>
                <c:pt idx="141">
                  <c:v>471.99</c:v>
                </c:pt>
                <c:pt idx="142">
                  <c:v>492.11</c:v>
                </c:pt>
                <c:pt idx="143">
                  <c:v>471.86</c:v>
                </c:pt>
                <c:pt idx="144">
                  <c:v>492.31</c:v>
                </c:pt>
                <c:pt idx="145">
                  <c:v>498.87</c:v>
                </c:pt>
                <c:pt idx="146">
                  <c:v>512.59</c:v>
                </c:pt>
                <c:pt idx="147">
                  <c:v>505.78</c:v>
                </c:pt>
                <c:pt idx="148">
                  <c:v>524.99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B-4BED-9760-2A6D336E61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Sheet1!$A$2:$A$150</c:f>
              <c:strCache>
                <c:ptCount val="149"/>
                <c:pt idx="1">
                  <c:v>87</c:v>
                </c:pt>
                <c:pt idx="5">
                  <c:v>88</c:v>
                </c:pt>
                <c:pt idx="9">
                  <c:v>89</c:v>
                </c:pt>
                <c:pt idx="13">
                  <c:v>90</c:v>
                </c:pt>
                <c:pt idx="17">
                  <c:v>91</c:v>
                </c:pt>
                <c:pt idx="21">
                  <c:v>92</c:v>
                </c:pt>
                <c:pt idx="25">
                  <c:v>93</c:v>
                </c:pt>
                <c:pt idx="29">
                  <c:v>94</c:v>
                </c:pt>
                <c:pt idx="33">
                  <c:v>95</c:v>
                </c:pt>
                <c:pt idx="37">
                  <c:v>96</c:v>
                </c:pt>
                <c:pt idx="41">
                  <c:v>97</c:v>
                </c:pt>
                <c:pt idx="45">
                  <c:v>98</c:v>
                </c:pt>
                <c:pt idx="49">
                  <c:v>99</c:v>
                </c:pt>
                <c:pt idx="53">
                  <c:v>00</c:v>
                </c:pt>
                <c:pt idx="57">
                  <c:v>01</c:v>
                </c:pt>
                <c:pt idx="61">
                  <c:v>02</c:v>
                </c:pt>
                <c:pt idx="65">
                  <c:v>03</c:v>
                </c:pt>
                <c:pt idx="69">
                  <c:v>04</c:v>
                </c:pt>
                <c:pt idx="73">
                  <c:v>05</c:v>
                </c:pt>
                <c:pt idx="77">
                  <c:v>06</c:v>
                </c:pt>
                <c:pt idx="81">
                  <c:v>07</c:v>
                </c:pt>
                <c:pt idx="85">
                  <c:v>08</c:v>
                </c:pt>
                <c:pt idx="89">
                  <c:v>09</c:v>
                </c:pt>
                <c:pt idx="93">
                  <c:v>10</c:v>
                </c:pt>
                <c:pt idx="97">
                  <c:v>11</c:v>
                </c:pt>
                <c:pt idx="101">
                  <c:v>12</c:v>
                </c:pt>
                <c:pt idx="105">
                  <c:v>13</c:v>
                </c:pt>
                <c:pt idx="109">
                  <c:v>14</c:v>
                </c:pt>
                <c:pt idx="113">
                  <c:v>15</c:v>
                </c:pt>
                <c:pt idx="117">
                  <c:v>16</c:v>
                </c:pt>
                <c:pt idx="121">
                  <c:v>17</c:v>
                </c:pt>
                <c:pt idx="125">
                  <c:v>18</c:v>
                </c:pt>
                <c:pt idx="129">
                  <c:v>19</c:v>
                </c:pt>
                <c:pt idx="133">
                  <c:v>20</c:v>
                </c:pt>
                <c:pt idx="137">
                  <c:v>21</c:v>
                </c:pt>
                <c:pt idx="141">
                  <c:v>22</c:v>
                </c:pt>
                <c:pt idx="145">
                  <c:v>23</c:v>
                </c:pt>
                <c:pt idx="148">
                  <c:v>24</c:v>
                </c:pt>
              </c:strCache>
            </c:strRef>
          </c:cat>
          <c:val>
            <c:numRef>
              <c:f>Sheet1!$C$2:$C$150</c:f>
              <c:numCache>
                <c:formatCode>0.00</c:formatCode>
                <c:ptCount val="149"/>
                <c:pt idx="0">
                  <c:v>77.930000000000007</c:v>
                </c:pt>
                <c:pt idx="1">
                  <c:v>81.209999999999994</c:v>
                </c:pt>
                <c:pt idx="2">
                  <c:v>84.59</c:v>
                </c:pt>
                <c:pt idx="3">
                  <c:v>88.46</c:v>
                </c:pt>
                <c:pt idx="4">
                  <c:v>92.89</c:v>
                </c:pt>
                <c:pt idx="5">
                  <c:v>98.23</c:v>
                </c:pt>
                <c:pt idx="6">
                  <c:v>104.6</c:v>
                </c:pt>
                <c:pt idx="7">
                  <c:v>110.06</c:v>
                </c:pt>
                <c:pt idx="8">
                  <c:v>116.16</c:v>
                </c:pt>
                <c:pt idx="9">
                  <c:v>122.08</c:v>
                </c:pt>
                <c:pt idx="10">
                  <c:v>125.63</c:v>
                </c:pt>
                <c:pt idx="11">
                  <c:v>126.72</c:v>
                </c:pt>
                <c:pt idx="12">
                  <c:v>126.65</c:v>
                </c:pt>
                <c:pt idx="13">
                  <c:v>126.74</c:v>
                </c:pt>
                <c:pt idx="14">
                  <c:v>125.02</c:v>
                </c:pt>
                <c:pt idx="15">
                  <c:v>124.93</c:v>
                </c:pt>
                <c:pt idx="16">
                  <c:v>123.36</c:v>
                </c:pt>
                <c:pt idx="17">
                  <c:v>123.12</c:v>
                </c:pt>
                <c:pt idx="18">
                  <c:v>124.37</c:v>
                </c:pt>
                <c:pt idx="19">
                  <c:v>123.77</c:v>
                </c:pt>
                <c:pt idx="20">
                  <c:v>122.09</c:v>
                </c:pt>
                <c:pt idx="21">
                  <c:v>121.2</c:v>
                </c:pt>
                <c:pt idx="22">
                  <c:v>119.58</c:v>
                </c:pt>
                <c:pt idx="23">
                  <c:v>116.85</c:v>
                </c:pt>
                <c:pt idx="24">
                  <c:v>114.93</c:v>
                </c:pt>
                <c:pt idx="25">
                  <c:v>113.09</c:v>
                </c:pt>
                <c:pt idx="26">
                  <c:v>111.69</c:v>
                </c:pt>
                <c:pt idx="27">
                  <c:v>110.23</c:v>
                </c:pt>
                <c:pt idx="28">
                  <c:v>105.51</c:v>
                </c:pt>
                <c:pt idx="29">
                  <c:v>103.29</c:v>
                </c:pt>
                <c:pt idx="30">
                  <c:v>101.04</c:v>
                </c:pt>
                <c:pt idx="31">
                  <c:v>100</c:v>
                </c:pt>
                <c:pt idx="32">
                  <c:v>100.92</c:v>
                </c:pt>
                <c:pt idx="33">
                  <c:v>102.74</c:v>
                </c:pt>
                <c:pt idx="34">
                  <c:v>102.98</c:v>
                </c:pt>
                <c:pt idx="35">
                  <c:v>102.8</c:v>
                </c:pt>
                <c:pt idx="36">
                  <c:v>100.22</c:v>
                </c:pt>
                <c:pt idx="37">
                  <c:v>99.64</c:v>
                </c:pt>
                <c:pt idx="38">
                  <c:v>100.39</c:v>
                </c:pt>
                <c:pt idx="39">
                  <c:v>100.54</c:v>
                </c:pt>
                <c:pt idx="40">
                  <c:v>100.75</c:v>
                </c:pt>
                <c:pt idx="41">
                  <c:v>102.9</c:v>
                </c:pt>
                <c:pt idx="42">
                  <c:v>105.32</c:v>
                </c:pt>
                <c:pt idx="43">
                  <c:v>108.02</c:v>
                </c:pt>
                <c:pt idx="44">
                  <c:v>110.44</c:v>
                </c:pt>
                <c:pt idx="45">
                  <c:v>113.31</c:v>
                </c:pt>
                <c:pt idx="46">
                  <c:v>115.94</c:v>
                </c:pt>
                <c:pt idx="47">
                  <c:v>117.86</c:v>
                </c:pt>
                <c:pt idx="48">
                  <c:v>119.05</c:v>
                </c:pt>
                <c:pt idx="49">
                  <c:v>120.84</c:v>
                </c:pt>
                <c:pt idx="50">
                  <c:v>122.67</c:v>
                </c:pt>
                <c:pt idx="51">
                  <c:v>126.2</c:v>
                </c:pt>
                <c:pt idx="52">
                  <c:v>127.87</c:v>
                </c:pt>
                <c:pt idx="53">
                  <c:v>130.76</c:v>
                </c:pt>
                <c:pt idx="54">
                  <c:v>133.69999999999999</c:v>
                </c:pt>
                <c:pt idx="55">
                  <c:v>137.44</c:v>
                </c:pt>
                <c:pt idx="56">
                  <c:v>140.57</c:v>
                </c:pt>
                <c:pt idx="57">
                  <c:v>143.77000000000001</c:v>
                </c:pt>
                <c:pt idx="58">
                  <c:v>147.07</c:v>
                </c:pt>
                <c:pt idx="59">
                  <c:v>152.01</c:v>
                </c:pt>
                <c:pt idx="60">
                  <c:v>158.07</c:v>
                </c:pt>
                <c:pt idx="61">
                  <c:v>164.14</c:v>
                </c:pt>
                <c:pt idx="62">
                  <c:v>169.35</c:v>
                </c:pt>
                <c:pt idx="63">
                  <c:v>173.97</c:v>
                </c:pt>
                <c:pt idx="64">
                  <c:v>178.26</c:v>
                </c:pt>
                <c:pt idx="65">
                  <c:v>185.66</c:v>
                </c:pt>
                <c:pt idx="66">
                  <c:v>199.84</c:v>
                </c:pt>
                <c:pt idx="67">
                  <c:v>208.16</c:v>
                </c:pt>
                <c:pt idx="68">
                  <c:v>221.7</c:v>
                </c:pt>
                <c:pt idx="69">
                  <c:v>245.64</c:v>
                </c:pt>
                <c:pt idx="70">
                  <c:v>254.56</c:v>
                </c:pt>
                <c:pt idx="71">
                  <c:v>264.89</c:v>
                </c:pt>
                <c:pt idx="72">
                  <c:v>280.22000000000003</c:v>
                </c:pt>
                <c:pt idx="73">
                  <c:v>295.99</c:v>
                </c:pt>
                <c:pt idx="74">
                  <c:v>314.95999999999998</c:v>
                </c:pt>
                <c:pt idx="75">
                  <c:v>326.64999999999998</c:v>
                </c:pt>
                <c:pt idx="76">
                  <c:v>333.94</c:v>
                </c:pt>
                <c:pt idx="77">
                  <c:v>339.81</c:v>
                </c:pt>
                <c:pt idx="78">
                  <c:v>340.18</c:v>
                </c:pt>
                <c:pt idx="79">
                  <c:v>338.13</c:v>
                </c:pt>
                <c:pt idx="80">
                  <c:v>335.95</c:v>
                </c:pt>
                <c:pt idx="81">
                  <c:v>328.96</c:v>
                </c:pt>
                <c:pt idx="82">
                  <c:v>317.99</c:v>
                </c:pt>
                <c:pt idx="83">
                  <c:v>299.67</c:v>
                </c:pt>
                <c:pt idx="84">
                  <c:v>275.95</c:v>
                </c:pt>
                <c:pt idx="85">
                  <c:v>255.59</c:v>
                </c:pt>
                <c:pt idx="86">
                  <c:v>245.58</c:v>
                </c:pt>
                <c:pt idx="87">
                  <c:v>242.4</c:v>
                </c:pt>
                <c:pt idx="88">
                  <c:v>232.83</c:v>
                </c:pt>
                <c:pt idx="89">
                  <c:v>229.25</c:v>
                </c:pt>
                <c:pt idx="90">
                  <c:v>231.97</c:v>
                </c:pt>
                <c:pt idx="91">
                  <c:v>230.7</c:v>
                </c:pt>
                <c:pt idx="92">
                  <c:v>230.36</c:v>
                </c:pt>
                <c:pt idx="93">
                  <c:v>232.41</c:v>
                </c:pt>
                <c:pt idx="94">
                  <c:v>230.64</c:v>
                </c:pt>
                <c:pt idx="95">
                  <c:v>223.68</c:v>
                </c:pt>
                <c:pt idx="96">
                  <c:v>220.41</c:v>
                </c:pt>
                <c:pt idx="97">
                  <c:v>221.53</c:v>
                </c:pt>
                <c:pt idx="98">
                  <c:v>220.88</c:v>
                </c:pt>
                <c:pt idx="99">
                  <c:v>218.61</c:v>
                </c:pt>
                <c:pt idx="100">
                  <c:v>218.41</c:v>
                </c:pt>
                <c:pt idx="101">
                  <c:v>222</c:v>
                </c:pt>
                <c:pt idx="102">
                  <c:v>225.87</c:v>
                </c:pt>
                <c:pt idx="103">
                  <c:v>230.47</c:v>
                </c:pt>
                <c:pt idx="104">
                  <c:v>239.18</c:v>
                </c:pt>
                <c:pt idx="105">
                  <c:v>251</c:v>
                </c:pt>
                <c:pt idx="106">
                  <c:v>259.58</c:v>
                </c:pt>
                <c:pt idx="107">
                  <c:v>264.63</c:v>
                </c:pt>
                <c:pt idx="108">
                  <c:v>270.7</c:v>
                </c:pt>
                <c:pt idx="109">
                  <c:v>276.42</c:v>
                </c:pt>
                <c:pt idx="110">
                  <c:v>279.82</c:v>
                </c:pt>
                <c:pt idx="111">
                  <c:v>282.72000000000003</c:v>
                </c:pt>
                <c:pt idx="112">
                  <c:v>287.83</c:v>
                </c:pt>
                <c:pt idx="113">
                  <c:v>294.61</c:v>
                </c:pt>
                <c:pt idx="114">
                  <c:v>299.10000000000002</c:v>
                </c:pt>
                <c:pt idx="115">
                  <c:v>303.07</c:v>
                </c:pt>
                <c:pt idx="116">
                  <c:v>307.44</c:v>
                </c:pt>
                <c:pt idx="117">
                  <c:v>314.33</c:v>
                </c:pt>
                <c:pt idx="118">
                  <c:v>319.06</c:v>
                </c:pt>
                <c:pt idx="119">
                  <c:v>323.92</c:v>
                </c:pt>
                <c:pt idx="120">
                  <c:v>329.29</c:v>
                </c:pt>
                <c:pt idx="121">
                  <c:v>336.25</c:v>
                </c:pt>
                <c:pt idx="122">
                  <c:v>341.31</c:v>
                </c:pt>
                <c:pt idx="123">
                  <c:v>347.75</c:v>
                </c:pt>
                <c:pt idx="124">
                  <c:v>353.82</c:v>
                </c:pt>
                <c:pt idx="125">
                  <c:v>358.92</c:v>
                </c:pt>
                <c:pt idx="126">
                  <c:v>359.63</c:v>
                </c:pt>
                <c:pt idx="127">
                  <c:v>362.15</c:v>
                </c:pt>
                <c:pt idx="128">
                  <c:v>364.92</c:v>
                </c:pt>
                <c:pt idx="129">
                  <c:v>368.54</c:v>
                </c:pt>
                <c:pt idx="130">
                  <c:v>371.57</c:v>
                </c:pt>
                <c:pt idx="131">
                  <c:v>375.78</c:v>
                </c:pt>
                <c:pt idx="132">
                  <c:v>380.35</c:v>
                </c:pt>
                <c:pt idx="133">
                  <c:v>383.93</c:v>
                </c:pt>
                <c:pt idx="134">
                  <c:v>391.65</c:v>
                </c:pt>
                <c:pt idx="135">
                  <c:v>401.72</c:v>
                </c:pt>
                <c:pt idx="136">
                  <c:v>422.56</c:v>
                </c:pt>
                <c:pt idx="137">
                  <c:v>442.83</c:v>
                </c:pt>
                <c:pt idx="138">
                  <c:v>458.85</c:v>
                </c:pt>
                <c:pt idx="139">
                  <c:v>477.82</c:v>
                </c:pt>
                <c:pt idx="140">
                  <c:v>508.39</c:v>
                </c:pt>
                <c:pt idx="141">
                  <c:v>506.91</c:v>
                </c:pt>
                <c:pt idx="142">
                  <c:v>497.54</c:v>
                </c:pt>
                <c:pt idx="143">
                  <c:v>496.73</c:v>
                </c:pt>
                <c:pt idx="144">
                  <c:v>507.79</c:v>
                </c:pt>
                <c:pt idx="145">
                  <c:v>518.08000000000004</c:v>
                </c:pt>
                <c:pt idx="146">
                  <c:v>523.87</c:v>
                </c:pt>
                <c:pt idx="147">
                  <c:v>529.41999999999996</c:v>
                </c:pt>
                <c:pt idx="148">
                  <c:v>539.55999999999995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B-4BED-9760-2A6D336E6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246096"/>
        <c:axId val="469247536"/>
      </c:lineChart>
      <c:catAx>
        <c:axId val="46924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47536"/>
        <c:crosses val="autoZero"/>
        <c:auto val="1"/>
        <c:lblAlgn val="ctr"/>
        <c:lblOffset val="100"/>
        <c:noMultiLvlLbl val="0"/>
      </c:catAx>
      <c:valAx>
        <c:axId val="46924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4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63500">
              <a:solidFill>
                <a:schemeClr val="bg1"/>
              </a:solidFill>
              <a:round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Wheat</c:v>
                </c:pt>
                <c:pt idx="1">
                  <c:v>Calves</c:v>
                </c:pt>
                <c:pt idx="2">
                  <c:v>Barley</c:v>
                </c:pt>
                <c:pt idx="3">
                  <c:v>Lumber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E-4A53-8968-08964B5B37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3500">
              <a:solidFill>
                <a:prstClr val="white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Wheat</c:v>
                </c:pt>
                <c:pt idx="1">
                  <c:v>Calves</c:v>
                </c:pt>
                <c:pt idx="2">
                  <c:v>Barley</c:v>
                </c:pt>
                <c:pt idx="3">
                  <c:v>Lumber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1</c:v>
                </c:pt>
                <c:pt idx="2">
                  <c:v>12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E-4A53-8968-08964B5B3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62048512"/>
        <c:axId val="62042112"/>
      </c:barChart>
      <c:catAx>
        <c:axId val="6204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62042112"/>
        <c:crosses val="autoZero"/>
        <c:auto val="1"/>
        <c:lblAlgn val="ctr"/>
        <c:lblOffset val="100"/>
        <c:noMultiLvlLbl val="0"/>
      </c:catAx>
      <c:valAx>
        <c:axId val="620421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204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ln w="63500">
              <a:solidFill>
                <a:schemeClr val="bg1"/>
              </a:solidFill>
              <a:round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Oil</c:v>
                </c:pt>
                <c:pt idx="1">
                  <c:v>Zinc</c:v>
                </c:pt>
                <c:pt idx="2">
                  <c:v>Palladium</c:v>
                </c:pt>
                <c:pt idx="3">
                  <c:v>Copper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500</c:v>
                </c:pt>
                <c:pt idx="2">
                  <c:v>20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C-4391-8AD2-B3795B906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3500">
              <a:solidFill>
                <a:prstClr val="white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Oil</c:v>
                </c:pt>
                <c:pt idx="1">
                  <c:v>Zinc</c:v>
                </c:pt>
                <c:pt idx="2">
                  <c:v>Palladium</c:v>
                </c:pt>
                <c:pt idx="3">
                  <c:v>Copper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500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C-4391-8AD2-B3795B906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64820352"/>
        <c:axId val="64821888"/>
      </c:barChart>
      <c:catAx>
        <c:axId val="64820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64821888"/>
        <c:crosses val="autoZero"/>
        <c:auto val="1"/>
        <c:lblAlgn val="ctr"/>
        <c:lblOffset val="100"/>
        <c:noMultiLvlLbl val="0"/>
      </c:catAx>
      <c:valAx>
        <c:axId val="648218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482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101.75793999570131</c:v>
                </c:pt>
                <c:pt idx="2">
                  <c:v>102.09935908379238</c:v>
                </c:pt>
                <c:pt idx="3">
                  <c:v>103.1815261641066</c:v>
                </c:pt>
                <c:pt idx="4">
                  <c:v>104.48012438613226</c:v>
                </c:pt>
                <c:pt idx="5">
                  <c:v>105.01412446119186</c:v>
                </c:pt>
                <c:pt idx="6">
                  <c:v>106.25511227807741</c:v>
                </c:pt>
                <c:pt idx="7">
                  <c:v>106.13393546999426</c:v>
                </c:pt>
                <c:pt idx="8">
                  <c:v>107.48707393859725</c:v>
                </c:pt>
                <c:pt idx="9">
                  <c:v>107.78490000229584</c:v>
                </c:pt>
                <c:pt idx="10">
                  <c:v>107.882659652648</c:v>
                </c:pt>
                <c:pt idx="11">
                  <c:v>107.95939308118602</c:v>
                </c:pt>
                <c:pt idx="12">
                  <c:v>108.29289630300276</c:v>
                </c:pt>
                <c:pt idx="13">
                  <c:v>109.41015033618487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D0-4C38-9DE9-C161A02BC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66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100</c:v>
                </c:pt>
                <c:pt idx="1">
                  <c:v>104.99047264190291</c:v>
                </c:pt>
                <c:pt idx="2">
                  <c:v>104.41466143574863</c:v>
                </c:pt>
                <c:pt idx="3">
                  <c:v>109.59669178703257</c:v>
                </c:pt>
                <c:pt idx="4">
                  <c:v>105.83312185742753</c:v>
                </c:pt>
                <c:pt idx="5">
                  <c:v>108.91547253405901</c:v>
                </c:pt>
                <c:pt idx="6">
                  <c:v>112.11080868473272</c:v>
                </c:pt>
                <c:pt idx="7">
                  <c:v>107.39186158856238</c:v>
                </c:pt>
                <c:pt idx="8">
                  <c:v>113.40029982550941</c:v>
                </c:pt>
                <c:pt idx="9">
                  <c:v>112.29222023597505</c:v>
                </c:pt>
                <c:pt idx="10">
                  <c:v>111.51032925735819</c:v>
                </c:pt>
                <c:pt idx="11">
                  <c:v>112.02144595315178</c:v>
                </c:pt>
                <c:pt idx="12">
                  <c:v>116.34960241340609</c:v>
                </c:pt>
                <c:pt idx="13">
                  <c:v>115.32832542560449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D0-4C38-9DE9-C161A02B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3247560"/>
        <c:axId val="563246904"/>
      </c:lineChart>
      <c:catAx>
        <c:axId val="56324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246904"/>
        <c:crosses val="autoZero"/>
        <c:auto val="1"/>
        <c:lblAlgn val="ctr"/>
        <c:lblOffset val="100"/>
        <c:noMultiLvlLbl val="0"/>
      </c:catAx>
      <c:valAx>
        <c:axId val="56324690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24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Accomodations &amp; Food</c:v>
                </c:pt>
                <c:pt idx="5">
                  <c:v>Public Admin.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41.588779942874226</c:v>
                </c:pt>
                <c:pt idx="1">
                  <c:v>31.233012780627632</c:v>
                </c:pt>
                <c:pt idx="2">
                  <c:v>113.5560246703034</c:v>
                </c:pt>
                <c:pt idx="3">
                  <c:v>119.03658263511807</c:v>
                </c:pt>
                <c:pt idx="4">
                  <c:v>38.203757258164842</c:v>
                </c:pt>
                <c:pt idx="5">
                  <c:v>97.710486506381812</c:v>
                </c:pt>
                <c:pt idx="6">
                  <c:v>-3.9883182374080661</c:v>
                </c:pt>
                <c:pt idx="7">
                  <c:v>110.61300891430858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56A-A931-8CE704A15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3377263"/>
        <c:axId val="2103377743"/>
      </c:barChart>
      <c:catAx>
        <c:axId val="2103377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743"/>
        <c:crosses val="autoZero"/>
        <c:auto val="1"/>
        <c:lblAlgn val="ctr"/>
        <c:lblOffset val="100"/>
        <c:noMultiLvlLbl val="0"/>
      </c:catAx>
      <c:valAx>
        <c:axId val="2103377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1</c:v>
                </c:pt>
                <c:pt idx="25">
                  <c:v>2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462984.93786723557</c:v>
                </c:pt>
                <c:pt idx="1">
                  <c:v>465155.96416443778</c:v>
                </c:pt>
                <c:pt idx="2">
                  <c:v>465746.34120163147</c:v>
                </c:pt>
                <c:pt idx="3">
                  <c:v>465928.95670644729</c:v>
                </c:pt>
                <c:pt idx="4">
                  <c:v>467579.84357566957</c:v>
                </c:pt>
                <c:pt idx="5">
                  <c:v>471027.96600856882</c:v>
                </c:pt>
                <c:pt idx="6">
                  <c:v>472409.32953980652</c:v>
                </c:pt>
                <c:pt idx="7">
                  <c:v>471882.52177703578</c:v>
                </c:pt>
                <c:pt idx="8">
                  <c:v>474491.40412729711</c:v>
                </c:pt>
                <c:pt idx="9">
                  <c:v>433837.30930487782</c:v>
                </c:pt>
                <c:pt idx="10">
                  <c:v>456521.39020605036</c:v>
                </c:pt>
                <c:pt idx="11">
                  <c:v>464400.74094980443</c:v>
                </c:pt>
                <c:pt idx="12">
                  <c:v>470464.8994583438</c:v>
                </c:pt>
                <c:pt idx="13">
                  <c:v>478735.39009165799</c:v>
                </c:pt>
                <c:pt idx="14">
                  <c:v>480341.64706117724</c:v>
                </c:pt>
                <c:pt idx="15">
                  <c:v>485432.8633275489</c:v>
                </c:pt>
                <c:pt idx="16">
                  <c:v>491542.31214716966</c:v>
                </c:pt>
                <c:pt idx="17">
                  <c:v>494054.59506340622</c:v>
                </c:pt>
                <c:pt idx="18">
                  <c:v>499893.00714840717</c:v>
                </c:pt>
                <c:pt idx="19">
                  <c:v>499322.91280009202</c:v>
                </c:pt>
                <c:pt idx="20">
                  <c:v>505688.95433593716</c:v>
                </c:pt>
                <c:pt idx="21">
                  <c:v>507090.12142707751</c:v>
                </c:pt>
                <c:pt idx="22">
                  <c:v>507550.04626781767</c:v>
                </c:pt>
                <c:pt idx="23">
                  <c:v>507911.05011523998</c:v>
                </c:pt>
                <c:pt idx="24">
                  <c:v>509480.06571245048</c:v>
                </c:pt>
                <c:pt idx="25">
                  <c:v>514736.35377635492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C-44E1-B009-FF9C35C0F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475808"/>
        <c:axId val="102484720"/>
      </c:lineChart>
      <c:catAx>
        <c:axId val="1034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84720"/>
        <c:crosses val="autoZero"/>
        <c:auto val="1"/>
        <c:lblAlgn val="ctr"/>
        <c:lblOffset val="100"/>
        <c:noMultiLvlLbl val="0"/>
      </c:catAx>
      <c:valAx>
        <c:axId val="102484720"/>
        <c:scaling>
          <c:orientation val="minMax"/>
          <c:max val="520000"/>
          <c:min val="4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Construction and Manufacturing</c:v>
                </c:pt>
                <c:pt idx="1">
                  <c:v>Retail &amp; Whol. Trade</c:v>
                </c:pt>
                <c:pt idx="2">
                  <c:v>Finance and Bus. Serv.</c:v>
                </c:pt>
                <c:pt idx="3">
                  <c:v>Health Care</c:v>
                </c:pt>
                <c:pt idx="4">
                  <c:v>Accomodations &amp; Food</c:v>
                </c:pt>
                <c:pt idx="5">
                  <c:v>Public Admin.</c:v>
                </c:pt>
                <c:pt idx="6">
                  <c:v>Mining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0.000</c:formatCode>
                <c:ptCount val="8"/>
                <c:pt idx="0">
                  <c:v>11.16930280599928</c:v>
                </c:pt>
                <c:pt idx="1">
                  <c:v>15.845869481997852</c:v>
                </c:pt>
                <c:pt idx="2">
                  <c:v>-8.1185515505780259</c:v>
                </c:pt>
                <c:pt idx="3">
                  <c:v>2.7937690180142454</c:v>
                </c:pt>
                <c:pt idx="4">
                  <c:v>11.670873498123598</c:v>
                </c:pt>
                <c:pt idx="5">
                  <c:v>5.3317561577835875</c:v>
                </c:pt>
                <c:pt idx="6">
                  <c:v>-1.6033747356751675</c:v>
                </c:pt>
                <c:pt idx="7">
                  <c:v>4.9990104985451751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56A-A931-8CE704A15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03377263"/>
        <c:axId val="2103377743"/>
      </c:barChart>
      <c:catAx>
        <c:axId val="2103377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743"/>
        <c:crosses val="autoZero"/>
        <c:auto val="1"/>
        <c:lblAlgn val="ctr"/>
        <c:lblOffset val="100"/>
        <c:noMultiLvlLbl val="0"/>
      </c:catAx>
      <c:valAx>
        <c:axId val="21033777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7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FBA7E-79AC-4D8F-B29B-5A74FBF8B86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17F1-E662-41ED-84E6-ED0E924D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790D-2DF2-4E4F-AB56-30410C2F49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0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1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6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7527-CB2C-45FB-95C7-EC89CA31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96" y="0"/>
            <a:ext cx="1066740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41E28B-0C9F-4363-8158-0A3E4AA4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997" y="1143000"/>
            <a:ext cx="10667403" cy="478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55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0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1" y="911809"/>
            <a:ext cx="10630237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714" y="2671033"/>
            <a:ext cx="10630237" cy="124617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81051" y="4206407"/>
            <a:ext cx="10629900" cy="10922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  <a:lvl5pPr marL="1828800" indent="0" algn="ctr">
              <a:buFont typeface="+mj-lt"/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6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0421-3E88-A6D8-6C50-663A79772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20FE3-E516-6A41-C6C6-136E6DCCF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0A3D-E275-2AA3-0368-3C723251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02CD-ED9A-4DCF-A9C4-5882FB12D77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FD837-0474-A29B-36FC-4814D8E4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87B9B-A463-8788-3E41-652F139D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C39-E0F5-4C6C-9033-E529E4D7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AE683F-E461-4D85-870F-BBF34B67050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C8DCE7-7987-4C10-B65F-87C2C987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CB23-3430-49A7-9EB5-6E3F6F41958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56B6-5874-45C1-BD89-E43733BDD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997" y="769802"/>
            <a:ext cx="106674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997" y="2184850"/>
            <a:ext cx="10667403" cy="306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5940102"/>
            <a:ext cx="12191997" cy="917899"/>
          </a:xfrm>
          <a:prstGeom prst="rect">
            <a:avLst/>
          </a:prstGeom>
          <a:solidFill>
            <a:srgbClr val="4106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7210723" y="6216620"/>
            <a:ext cx="46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+mj-lt"/>
              </a:rPr>
              <a:t>Montana Economic Outlook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9F5B9-8EB0-41ED-B121-562B754A13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2" y="6038355"/>
            <a:ext cx="3726350" cy="7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4" r:id="rId2"/>
    <p:sldLayoutId id="2147483768" r:id="rId3"/>
    <p:sldLayoutId id="2147483769" r:id="rId4"/>
    <p:sldLayoutId id="214748377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EA02-5859-4BC5-83FE-52A39DD5B4F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BA89-0E02-43DA-BBFB-DBC59C60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71" r:id="rId12"/>
    <p:sldLayoutId id="21474837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52702" y="2441456"/>
            <a:ext cx="7472855" cy="57322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The Economic Outlook for </a:t>
            </a:r>
            <a:r>
              <a:rPr lang="en-US" dirty="0">
                <a:latin typeface="+mn-lt"/>
              </a:rPr>
              <a:t>the U.S. and Montana</a:t>
            </a:r>
            <a:endParaRPr lang="en-US" b="1" dirty="0">
              <a:latin typeface="+mn-lt"/>
            </a:endParaRP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4011995" y="4062133"/>
            <a:ext cx="3896814" cy="767801"/>
          </a:xfrm>
        </p:spPr>
        <p:txBody>
          <a:bodyPr>
            <a:norm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</a:rPr>
              <a:t>Patrick M. Barkey, Director</a:t>
            </a:r>
            <a:br>
              <a:rPr lang="en-US" sz="135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accent6">
                    <a:lumMod val="50000"/>
                  </a:schemeClr>
                </a:solidFill>
              </a:rPr>
              <a:t>Bureau of Business and  Economic Research</a:t>
            </a:r>
            <a:br>
              <a:rPr lang="en-US" sz="135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accent6">
                    <a:lumMod val="50000"/>
                  </a:schemeClr>
                </a:solidFill>
              </a:rPr>
              <a:t>University of Montana</a:t>
            </a:r>
          </a:p>
        </p:txBody>
      </p:sp>
    </p:spTree>
    <p:extLst>
      <p:ext uri="{BB962C8B-B14F-4D97-AF65-F5344CB8AC3E}">
        <p14:creationId xmlns:p14="http://schemas.microsoft.com/office/powerpoint/2010/main" val="373736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79B939-467B-DF4E-8327-C0150B9271FD}"/>
              </a:ext>
            </a:extLst>
          </p:cNvPr>
          <p:cNvSpPr txBox="1"/>
          <p:nvPr/>
        </p:nvSpPr>
        <p:spPr>
          <a:xfrm>
            <a:off x="1205713" y="2621819"/>
            <a:ext cx="925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you think Montana housing markets need fixing?</a:t>
            </a:r>
          </a:p>
        </p:txBody>
      </p:sp>
    </p:spTree>
    <p:extLst>
      <p:ext uri="{BB962C8B-B14F-4D97-AF65-F5344CB8AC3E}">
        <p14:creationId xmlns:p14="http://schemas.microsoft.com/office/powerpoint/2010/main" val="32835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3B75-72C7-5AB5-6B16-8F64C6E8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Post-2020 Acceleration in Home Prices Was Widespread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All Transactions House Price Index, 2014=100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8ED8EE-DA50-0EC3-C286-75E21BD2C6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77713D-9840-5332-D7CD-03AB04E2403D}"/>
              </a:ext>
            </a:extLst>
          </p:cNvPr>
          <p:cNvSpPr txBox="1"/>
          <p:nvPr/>
        </p:nvSpPr>
        <p:spPr>
          <a:xfrm>
            <a:off x="9396919" y="1690688"/>
            <a:ext cx="21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Gallatin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A8EA3-27F0-8962-2FEF-4D47B27292A1}"/>
              </a:ext>
            </a:extLst>
          </p:cNvPr>
          <p:cNvSpPr txBox="1"/>
          <p:nvPr/>
        </p:nvSpPr>
        <p:spPr>
          <a:xfrm>
            <a:off x="9405025" y="1978025"/>
            <a:ext cx="21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AF948-6664-997A-976D-BE6FAD9FB0C0}"/>
              </a:ext>
            </a:extLst>
          </p:cNvPr>
          <p:cNvSpPr txBox="1"/>
          <p:nvPr/>
        </p:nvSpPr>
        <p:spPr>
          <a:xfrm>
            <a:off x="9312613" y="2435821"/>
            <a:ext cx="21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Missoula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CBEDC-BB21-512E-CD71-9FA0A8C409D9}"/>
              </a:ext>
            </a:extLst>
          </p:cNvPr>
          <p:cNvSpPr txBox="1"/>
          <p:nvPr/>
        </p:nvSpPr>
        <p:spPr>
          <a:xfrm>
            <a:off x="9320719" y="2723158"/>
            <a:ext cx="21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Silver Bow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F82C6E-65B8-E2B9-F8A1-C2B02D374105}"/>
              </a:ext>
            </a:extLst>
          </p:cNvPr>
          <p:cNvSpPr txBox="1"/>
          <p:nvPr/>
        </p:nvSpPr>
        <p:spPr>
          <a:xfrm>
            <a:off x="9328825" y="3032423"/>
            <a:ext cx="279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Lewis and Clark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4B170-7819-0E1A-ED70-9D5C69519214}"/>
              </a:ext>
            </a:extLst>
          </p:cNvPr>
          <p:cNvSpPr txBox="1"/>
          <p:nvPr/>
        </p:nvSpPr>
        <p:spPr>
          <a:xfrm>
            <a:off x="9328825" y="3398192"/>
            <a:ext cx="21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Cascade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BB78F-AC02-D150-6A6C-20A39599D023}"/>
              </a:ext>
            </a:extLst>
          </p:cNvPr>
          <p:cNvSpPr txBox="1"/>
          <p:nvPr/>
        </p:nvSpPr>
        <p:spPr>
          <a:xfrm>
            <a:off x="9336931" y="3685529"/>
            <a:ext cx="21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Yellowstone</a:t>
            </a:r>
          </a:p>
        </p:txBody>
      </p:sp>
    </p:spTree>
    <p:extLst>
      <p:ext uri="{BB962C8B-B14F-4D97-AF65-F5344CB8AC3E}">
        <p14:creationId xmlns:p14="http://schemas.microsoft.com/office/powerpoint/2010/main" val="287512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E34A-D53A-F640-998C-217855E2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Housing Prices in Missoula Are 4x Higher than 1995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Housing Price Index, 1995 = 100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9BBC34-3DA7-D9A3-9098-BBE36D97AC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1A9795-03EF-2CDB-48F8-96A618C76E90}"/>
              </a:ext>
            </a:extLst>
          </p:cNvPr>
          <p:cNvSpPr txBox="1"/>
          <p:nvPr/>
        </p:nvSpPr>
        <p:spPr>
          <a:xfrm>
            <a:off x="9624767" y="4191966"/>
            <a:ext cx="143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Missoula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5826A-EB31-876A-F2EE-17C041AE75E7}"/>
              </a:ext>
            </a:extLst>
          </p:cNvPr>
          <p:cNvSpPr txBox="1"/>
          <p:nvPr/>
        </p:nvSpPr>
        <p:spPr>
          <a:xfrm>
            <a:off x="7673419" y="3244334"/>
            <a:ext cx="184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 Angeles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1ABF9-5881-6797-77E8-9516A4CD412F}"/>
              </a:ext>
            </a:extLst>
          </p:cNvPr>
          <p:cNvSpPr txBox="1"/>
          <p:nvPr/>
        </p:nvSpPr>
        <p:spPr>
          <a:xfrm>
            <a:off x="537328" y="6268825"/>
            <a:ext cx="4081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Federal Home Finance Agency</a:t>
            </a:r>
          </a:p>
        </p:txBody>
      </p:sp>
    </p:spTree>
    <p:extLst>
      <p:ext uri="{BB962C8B-B14F-4D97-AF65-F5344CB8AC3E}">
        <p14:creationId xmlns:p14="http://schemas.microsoft.com/office/powerpoint/2010/main" val="23519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117E7C74-0F69-1311-DC44-13B66530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33" y="136187"/>
            <a:ext cx="8715983" cy="65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5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83A7EE11-1B7B-262F-2D64-546FF8C68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93" y="282633"/>
            <a:ext cx="8728363" cy="65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63B084EE-D817-4D48-3809-8A332EBD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263929"/>
            <a:ext cx="8653550" cy="64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toShape 140">
            <a:extLst>
              <a:ext uri="{FF2B5EF4-FFF2-40B4-BE49-F238E27FC236}">
                <a16:creationId xmlns:a16="http://schemas.microsoft.com/office/drawing/2014/main" id="{63C4608E-D5C3-4CCB-9B29-679C7E39B64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21543" y="67416"/>
            <a:ext cx="103378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3">
            <a:extLst>
              <a:ext uri="{FF2B5EF4-FFF2-40B4-BE49-F238E27FC236}">
                <a16:creationId xmlns:a16="http://schemas.microsoft.com/office/drawing/2014/main" id="{3328DDDB-00D8-4F87-82FF-8D52B7F83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6" y="67416"/>
            <a:ext cx="10935494" cy="5824538"/>
          </a:xfrm>
          <a:prstGeom prst="rect">
            <a:avLst/>
          </a:pr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4">
            <a:extLst>
              <a:ext uri="{FF2B5EF4-FFF2-40B4-BE49-F238E27FC236}">
                <a16:creationId xmlns:a16="http://schemas.microsoft.com/office/drawing/2014/main" id="{E11DC9DA-376E-4D60-B155-62FC1585B648}"/>
              </a:ext>
            </a:extLst>
          </p:cNvPr>
          <p:cNvSpPr>
            <a:spLocks noEditPoints="1"/>
          </p:cNvSpPr>
          <p:nvPr/>
        </p:nvSpPr>
        <p:spPr bwMode="auto">
          <a:xfrm>
            <a:off x="1885156" y="4937866"/>
            <a:ext cx="9247188" cy="0"/>
          </a:xfrm>
          <a:custGeom>
            <a:avLst/>
            <a:gdLst>
              <a:gd name="T0" fmla="*/ 14 w 873"/>
              <a:gd name="T1" fmla="*/ 30 w 873"/>
              <a:gd name="T2" fmla="*/ 46 w 873"/>
              <a:gd name="T3" fmla="*/ 62 w 873"/>
              <a:gd name="T4" fmla="*/ 78 w 873"/>
              <a:gd name="T5" fmla="*/ 94 w 873"/>
              <a:gd name="T6" fmla="*/ 110 w 873"/>
              <a:gd name="T7" fmla="*/ 126 w 873"/>
              <a:gd name="T8" fmla="*/ 142 w 873"/>
              <a:gd name="T9" fmla="*/ 158 w 873"/>
              <a:gd name="T10" fmla="*/ 174 w 873"/>
              <a:gd name="T11" fmla="*/ 190 w 873"/>
              <a:gd name="T12" fmla="*/ 206 w 873"/>
              <a:gd name="T13" fmla="*/ 222 w 873"/>
              <a:gd name="T14" fmla="*/ 238 w 873"/>
              <a:gd name="T15" fmla="*/ 254 w 873"/>
              <a:gd name="T16" fmla="*/ 270 w 873"/>
              <a:gd name="T17" fmla="*/ 286 w 873"/>
              <a:gd name="T18" fmla="*/ 302 w 873"/>
              <a:gd name="T19" fmla="*/ 318 w 873"/>
              <a:gd name="T20" fmla="*/ 334 w 873"/>
              <a:gd name="T21" fmla="*/ 350 w 873"/>
              <a:gd name="T22" fmla="*/ 366 w 873"/>
              <a:gd name="T23" fmla="*/ 382 w 873"/>
              <a:gd name="T24" fmla="*/ 398 w 873"/>
              <a:gd name="T25" fmla="*/ 414 w 873"/>
              <a:gd name="T26" fmla="*/ 430 w 873"/>
              <a:gd name="T27" fmla="*/ 446 w 873"/>
              <a:gd name="T28" fmla="*/ 462 w 873"/>
              <a:gd name="T29" fmla="*/ 478 w 873"/>
              <a:gd name="T30" fmla="*/ 494 w 873"/>
              <a:gd name="T31" fmla="*/ 510 w 873"/>
              <a:gd name="T32" fmla="*/ 526 w 873"/>
              <a:gd name="T33" fmla="*/ 542 w 873"/>
              <a:gd name="T34" fmla="*/ 558 w 873"/>
              <a:gd name="T35" fmla="*/ 574 w 873"/>
              <a:gd name="T36" fmla="*/ 590 w 873"/>
              <a:gd name="T37" fmla="*/ 606 w 873"/>
              <a:gd name="T38" fmla="*/ 622 w 873"/>
              <a:gd name="T39" fmla="*/ 638 w 873"/>
              <a:gd name="T40" fmla="*/ 654 w 873"/>
              <a:gd name="T41" fmla="*/ 670 w 873"/>
              <a:gd name="T42" fmla="*/ 686 w 873"/>
              <a:gd name="T43" fmla="*/ 702 w 873"/>
              <a:gd name="T44" fmla="*/ 718 w 873"/>
              <a:gd name="T45" fmla="*/ 734 w 873"/>
              <a:gd name="T46" fmla="*/ 750 w 873"/>
              <a:gd name="T47" fmla="*/ 766 w 873"/>
              <a:gd name="T48" fmla="*/ 782 w 873"/>
              <a:gd name="T49" fmla="*/ 798 w 873"/>
              <a:gd name="T50" fmla="*/ 814 w 873"/>
              <a:gd name="T51" fmla="*/ 830 w 873"/>
              <a:gd name="T52" fmla="*/ 846 w 873"/>
              <a:gd name="T53" fmla="*/ 862 w 8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</a:cxnLst>
            <a:rect l="0" t="0" r="r" b="b"/>
            <a:pathLst>
              <a:path w="873">
                <a:moveTo>
                  <a:pt x="6" y="0"/>
                </a:moveTo>
                <a:lnTo>
                  <a:pt x="8" y="0"/>
                </a:lnTo>
                <a:moveTo>
                  <a:pt x="14" y="0"/>
                </a:moveTo>
                <a:lnTo>
                  <a:pt x="16" y="0"/>
                </a:lnTo>
                <a:moveTo>
                  <a:pt x="22" y="0"/>
                </a:moveTo>
                <a:lnTo>
                  <a:pt x="24" y="0"/>
                </a:lnTo>
                <a:moveTo>
                  <a:pt x="30" y="0"/>
                </a:moveTo>
                <a:lnTo>
                  <a:pt x="32" y="0"/>
                </a:lnTo>
                <a:moveTo>
                  <a:pt x="38" y="0"/>
                </a:moveTo>
                <a:lnTo>
                  <a:pt x="40" y="0"/>
                </a:lnTo>
                <a:moveTo>
                  <a:pt x="46" y="0"/>
                </a:moveTo>
                <a:lnTo>
                  <a:pt x="48" y="0"/>
                </a:lnTo>
                <a:moveTo>
                  <a:pt x="54" y="0"/>
                </a:moveTo>
                <a:lnTo>
                  <a:pt x="56" y="0"/>
                </a:lnTo>
                <a:moveTo>
                  <a:pt x="62" y="0"/>
                </a:moveTo>
                <a:lnTo>
                  <a:pt x="64" y="0"/>
                </a:lnTo>
                <a:moveTo>
                  <a:pt x="70" y="0"/>
                </a:moveTo>
                <a:lnTo>
                  <a:pt x="72" y="0"/>
                </a:lnTo>
                <a:moveTo>
                  <a:pt x="78" y="0"/>
                </a:moveTo>
                <a:lnTo>
                  <a:pt x="80" y="0"/>
                </a:lnTo>
                <a:moveTo>
                  <a:pt x="86" y="0"/>
                </a:moveTo>
                <a:lnTo>
                  <a:pt x="88" y="0"/>
                </a:lnTo>
                <a:moveTo>
                  <a:pt x="94" y="0"/>
                </a:moveTo>
                <a:lnTo>
                  <a:pt x="96" y="0"/>
                </a:lnTo>
                <a:moveTo>
                  <a:pt x="102" y="0"/>
                </a:moveTo>
                <a:lnTo>
                  <a:pt x="104" y="0"/>
                </a:lnTo>
                <a:moveTo>
                  <a:pt x="110" y="0"/>
                </a:moveTo>
                <a:lnTo>
                  <a:pt x="112" y="0"/>
                </a:lnTo>
                <a:moveTo>
                  <a:pt x="118" y="0"/>
                </a:moveTo>
                <a:lnTo>
                  <a:pt x="120" y="0"/>
                </a:lnTo>
                <a:moveTo>
                  <a:pt x="126" y="0"/>
                </a:moveTo>
                <a:lnTo>
                  <a:pt x="128" y="0"/>
                </a:lnTo>
                <a:moveTo>
                  <a:pt x="134" y="0"/>
                </a:moveTo>
                <a:lnTo>
                  <a:pt x="136" y="0"/>
                </a:lnTo>
                <a:moveTo>
                  <a:pt x="142" y="0"/>
                </a:moveTo>
                <a:lnTo>
                  <a:pt x="144" y="0"/>
                </a:lnTo>
                <a:moveTo>
                  <a:pt x="150" y="0"/>
                </a:moveTo>
                <a:lnTo>
                  <a:pt x="152" y="0"/>
                </a:lnTo>
                <a:moveTo>
                  <a:pt x="158" y="0"/>
                </a:moveTo>
                <a:lnTo>
                  <a:pt x="160" y="0"/>
                </a:lnTo>
                <a:moveTo>
                  <a:pt x="166" y="0"/>
                </a:moveTo>
                <a:lnTo>
                  <a:pt x="168" y="0"/>
                </a:lnTo>
                <a:moveTo>
                  <a:pt x="174" y="0"/>
                </a:moveTo>
                <a:lnTo>
                  <a:pt x="176" y="0"/>
                </a:lnTo>
                <a:moveTo>
                  <a:pt x="182" y="0"/>
                </a:moveTo>
                <a:lnTo>
                  <a:pt x="184" y="0"/>
                </a:lnTo>
                <a:moveTo>
                  <a:pt x="190" y="0"/>
                </a:moveTo>
                <a:lnTo>
                  <a:pt x="192" y="0"/>
                </a:lnTo>
                <a:moveTo>
                  <a:pt x="198" y="0"/>
                </a:moveTo>
                <a:lnTo>
                  <a:pt x="200" y="0"/>
                </a:lnTo>
                <a:moveTo>
                  <a:pt x="206" y="0"/>
                </a:moveTo>
                <a:lnTo>
                  <a:pt x="208" y="0"/>
                </a:lnTo>
                <a:moveTo>
                  <a:pt x="214" y="0"/>
                </a:moveTo>
                <a:lnTo>
                  <a:pt x="216" y="0"/>
                </a:lnTo>
                <a:moveTo>
                  <a:pt x="222" y="0"/>
                </a:moveTo>
                <a:lnTo>
                  <a:pt x="224" y="0"/>
                </a:lnTo>
                <a:moveTo>
                  <a:pt x="230" y="0"/>
                </a:moveTo>
                <a:lnTo>
                  <a:pt x="232" y="0"/>
                </a:lnTo>
                <a:moveTo>
                  <a:pt x="238" y="0"/>
                </a:moveTo>
                <a:lnTo>
                  <a:pt x="240" y="0"/>
                </a:lnTo>
                <a:moveTo>
                  <a:pt x="246" y="0"/>
                </a:moveTo>
                <a:lnTo>
                  <a:pt x="248" y="0"/>
                </a:lnTo>
                <a:moveTo>
                  <a:pt x="254" y="0"/>
                </a:moveTo>
                <a:lnTo>
                  <a:pt x="256" y="0"/>
                </a:lnTo>
                <a:moveTo>
                  <a:pt x="262" y="0"/>
                </a:moveTo>
                <a:lnTo>
                  <a:pt x="264" y="0"/>
                </a:lnTo>
                <a:moveTo>
                  <a:pt x="270" y="0"/>
                </a:moveTo>
                <a:lnTo>
                  <a:pt x="272" y="0"/>
                </a:lnTo>
                <a:moveTo>
                  <a:pt x="278" y="0"/>
                </a:moveTo>
                <a:lnTo>
                  <a:pt x="280" y="0"/>
                </a:lnTo>
                <a:moveTo>
                  <a:pt x="286" y="0"/>
                </a:moveTo>
                <a:lnTo>
                  <a:pt x="288" y="0"/>
                </a:lnTo>
                <a:moveTo>
                  <a:pt x="294" y="0"/>
                </a:moveTo>
                <a:lnTo>
                  <a:pt x="296" y="0"/>
                </a:lnTo>
                <a:moveTo>
                  <a:pt x="302" y="0"/>
                </a:moveTo>
                <a:lnTo>
                  <a:pt x="304" y="0"/>
                </a:lnTo>
                <a:moveTo>
                  <a:pt x="310" y="0"/>
                </a:moveTo>
                <a:lnTo>
                  <a:pt x="312" y="0"/>
                </a:lnTo>
                <a:moveTo>
                  <a:pt x="318" y="0"/>
                </a:moveTo>
                <a:lnTo>
                  <a:pt x="320" y="0"/>
                </a:lnTo>
                <a:moveTo>
                  <a:pt x="326" y="0"/>
                </a:moveTo>
                <a:lnTo>
                  <a:pt x="328" y="0"/>
                </a:lnTo>
                <a:moveTo>
                  <a:pt x="334" y="0"/>
                </a:moveTo>
                <a:lnTo>
                  <a:pt x="336" y="0"/>
                </a:lnTo>
                <a:moveTo>
                  <a:pt x="342" y="0"/>
                </a:moveTo>
                <a:lnTo>
                  <a:pt x="344" y="0"/>
                </a:lnTo>
                <a:moveTo>
                  <a:pt x="350" y="0"/>
                </a:moveTo>
                <a:lnTo>
                  <a:pt x="352" y="0"/>
                </a:lnTo>
                <a:moveTo>
                  <a:pt x="358" y="0"/>
                </a:moveTo>
                <a:lnTo>
                  <a:pt x="360" y="0"/>
                </a:lnTo>
                <a:moveTo>
                  <a:pt x="366" y="0"/>
                </a:moveTo>
                <a:lnTo>
                  <a:pt x="368" y="0"/>
                </a:lnTo>
                <a:moveTo>
                  <a:pt x="374" y="0"/>
                </a:moveTo>
                <a:lnTo>
                  <a:pt x="376" y="0"/>
                </a:lnTo>
                <a:moveTo>
                  <a:pt x="382" y="0"/>
                </a:moveTo>
                <a:lnTo>
                  <a:pt x="384" y="0"/>
                </a:lnTo>
                <a:moveTo>
                  <a:pt x="390" y="0"/>
                </a:moveTo>
                <a:lnTo>
                  <a:pt x="392" y="0"/>
                </a:lnTo>
                <a:moveTo>
                  <a:pt x="398" y="0"/>
                </a:moveTo>
                <a:lnTo>
                  <a:pt x="400" y="0"/>
                </a:lnTo>
                <a:moveTo>
                  <a:pt x="406" y="0"/>
                </a:moveTo>
                <a:lnTo>
                  <a:pt x="408" y="0"/>
                </a:lnTo>
                <a:moveTo>
                  <a:pt x="414" y="0"/>
                </a:moveTo>
                <a:lnTo>
                  <a:pt x="416" y="0"/>
                </a:lnTo>
                <a:moveTo>
                  <a:pt x="422" y="0"/>
                </a:moveTo>
                <a:lnTo>
                  <a:pt x="424" y="0"/>
                </a:lnTo>
                <a:moveTo>
                  <a:pt x="430" y="0"/>
                </a:moveTo>
                <a:lnTo>
                  <a:pt x="432" y="0"/>
                </a:lnTo>
                <a:moveTo>
                  <a:pt x="438" y="0"/>
                </a:moveTo>
                <a:lnTo>
                  <a:pt x="440" y="0"/>
                </a:lnTo>
                <a:moveTo>
                  <a:pt x="446" y="0"/>
                </a:moveTo>
                <a:lnTo>
                  <a:pt x="448" y="0"/>
                </a:lnTo>
                <a:moveTo>
                  <a:pt x="454" y="0"/>
                </a:moveTo>
                <a:lnTo>
                  <a:pt x="456" y="0"/>
                </a:lnTo>
                <a:moveTo>
                  <a:pt x="462" y="0"/>
                </a:moveTo>
                <a:lnTo>
                  <a:pt x="464" y="0"/>
                </a:lnTo>
                <a:moveTo>
                  <a:pt x="470" y="0"/>
                </a:moveTo>
                <a:lnTo>
                  <a:pt x="472" y="0"/>
                </a:lnTo>
                <a:moveTo>
                  <a:pt x="478" y="0"/>
                </a:moveTo>
                <a:lnTo>
                  <a:pt x="480" y="0"/>
                </a:lnTo>
                <a:moveTo>
                  <a:pt x="486" y="0"/>
                </a:moveTo>
                <a:lnTo>
                  <a:pt x="488" y="0"/>
                </a:lnTo>
                <a:moveTo>
                  <a:pt x="494" y="0"/>
                </a:moveTo>
                <a:lnTo>
                  <a:pt x="496" y="0"/>
                </a:lnTo>
                <a:moveTo>
                  <a:pt x="502" y="0"/>
                </a:moveTo>
                <a:lnTo>
                  <a:pt x="504" y="0"/>
                </a:lnTo>
                <a:moveTo>
                  <a:pt x="510" y="0"/>
                </a:moveTo>
                <a:lnTo>
                  <a:pt x="512" y="0"/>
                </a:lnTo>
                <a:moveTo>
                  <a:pt x="518" y="0"/>
                </a:moveTo>
                <a:lnTo>
                  <a:pt x="520" y="0"/>
                </a:lnTo>
                <a:moveTo>
                  <a:pt x="526" y="0"/>
                </a:moveTo>
                <a:lnTo>
                  <a:pt x="528" y="0"/>
                </a:lnTo>
                <a:moveTo>
                  <a:pt x="534" y="0"/>
                </a:moveTo>
                <a:lnTo>
                  <a:pt x="536" y="0"/>
                </a:lnTo>
                <a:moveTo>
                  <a:pt x="542" y="0"/>
                </a:moveTo>
                <a:lnTo>
                  <a:pt x="544" y="0"/>
                </a:lnTo>
                <a:moveTo>
                  <a:pt x="550" y="0"/>
                </a:moveTo>
                <a:lnTo>
                  <a:pt x="552" y="0"/>
                </a:lnTo>
                <a:moveTo>
                  <a:pt x="558" y="0"/>
                </a:moveTo>
                <a:lnTo>
                  <a:pt x="560" y="0"/>
                </a:lnTo>
                <a:moveTo>
                  <a:pt x="566" y="0"/>
                </a:moveTo>
                <a:lnTo>
                  <a:pt x="568" y="0"/>
                </a:lnTo>
                <a:moveTo>
                  <a:pt x="574" y="0"/>
                </a:moveTo>
                <a:lnTo>
                  <a:pt x="576" y="0"/>
                </a:lnTo>
                <a:moveTo>
                  <a:pt x="582" y="0"/>
                </a:moveTo>
                <a:lnTo>
                  <a:pt x="584" y="0"/>
                </a:lnTo>
                <a:moveTo>
                  <a:pt x="590" y="0"/>
                </a:moveTo>
                <a:lnTo>
                  <a:pt x="592" y="0"/>
                </a:lnTo>
                <a:moveTo>
                  <a:pt x="598" y="0"/>
                </a:moveTo>
                <a:lnTo>
                  <a:pt x="600" y="0"/>
                </a:lnTo>
                <a:moveTo>
                  <a:pt x="606" y="0"/>
                </a:moveTo>
                <a:lnTo>
                  <a:pt x="608" y="0"/>
                </a:lnTo>
                <a:moveTo>
                  <a:pt x="614" y="0"/>
                </a:moveTo>
                <a:lnTo>
                  <a:pt x="616" y="0"/>
                </a:lnTo>
                <a:moveTo>
                  <a:pt x="622" y="0"/>
                </a:moveTo>
                <a:lnTo>
                  <a:pt x="624" y="0"/>
                </a:lnTo>
                <a:moveTo>
                  <a:pt x="630" y="0"/>
                </a:moveTo>
                <a:lnTo>
                  <a:pt x="632" y="0"/>
                </a:lnTo>
                <a:moveTo>
                  <a:pt x="638" y="0"/>
                </a:moveTo>
                <a:lnTo>
                  <a:pt x="640" y="0"/>
                </a:lnTo>
                <a:moveTo>
                  <a:pt x="646" y="0"/>
                </a:moveTo>
                <a:lnTo>
                  <a:pt x="648" y="0"/>
                </a:lnTo>
                <a:moveTo>
                  <a:pt x="654" y="0"/>
                </a:moveTo>
                <a:lnTo>
                  <a:pt x="656" y="0"/>
                </a:lnTo>
                <a:moveTo>
                  <a:pt x="662" y="0"/>
                </a:moveTo>
                <a:lnTo>
                  <a:pt x="664" y="0"/>
                </a:lnTo>
                <a:moveTo>
                  <a:pt x="670" y="0"/>
                </a:moveTo>
                <a:lnTo>
                  <a:pt x="672" y="0"/>
                </a:lnTo>
                <a:moveTo>
                  <a:pt x="678" y="0"/>
                </a:moveTo>
                <a:lnTo>
                  <a:pt x="680" y="0"/>
                </a:lnTo>
                <a:moveTo>
                  <a:pt x="686" y="0"/>
                </a:moveTo>
                <a:lnTo>
                  <a:pt x="688" y="0"/>
                </a:lnTo>
                <a:moveTo>
                  <a:pt x="694" y="0"/>
                </a:moveTo>
                <a:lnTo>
                  <a:pt x="696" y="0"/>
                </a:lnTo>
                <a:moveTo>
                  <a:pt x="702" y="0"/>
                </a:moveTo>
                <a:lnTo>
                  <a:pt x="704" y="0"/>
                </a:lnTo>
                <a:moveTo>
                  <a:pt x="710" y="0"/>
                </a:moveTo>
                <a:lnTo>
                  <a:pt x="712" y="0"/>
                </a:lnTo>
                <a:moveTo>
                  <a:pt x="718" y="0"/>
                </a:moveTo>
                <a:lnTo>
                  <a:pt x="720" y="0"/>
                </a:lnTo>
                <a:moveTo>
                  <a:pt x="726" y="0"/>
                </a:moveTo>
                <a:lnTo>
                  <a:pt x="728" y="0"/>
                </a:lnTo>
                <a:moveTo>
                  <a:pt x="734" y="0"/>
                </a:moveTo>
                <a:lnTo>
                  <a:pt x="736" y="0"/>
                </a:lnTo>
                <a:moveTo>
                  <a:pt x="742" y="0"/>
                </a:moveTo>
                <a:lnTo>
                  <a:pt x="744" y="0"/>
                </a:lnTo>
                <a:moveTo>
                  <a:pt x="750" y="0"/>
                </a:moveTo>
                <a:lnTo>
                  <a:pt x="752" y="0"/>
                </a:lnTo>
                <a:moveTo>
                  <a:pt x="758" y="0"/>
                </a:moveTo>
                <a:lnTo>
                  <a:pt x="760" y="0"/>
                </a:lnTo>
                <a:moveTo>
                  <a:pt x="766" y="0"/>
                </a:moveTo>
                <a:lnTo>
                  <a:pt x="768" y="0"/>
                </a:lnTo>
                <a:moveTo>
                  <a:pt x="774" y="0"/>
                </a:moveTo>
                <a:lnTo>
                  <a:pt x="776" y="0"/>
                </a:lnTo>
                <a:moveTo>
                  <a:pt x="782" y="0"/>
                </a:moveTo>
                <a:lnTo>
                  <a:pt x="784" y="0"/>
                </a:lnTo>
                <a:moveTo>
                  <a:pt x="790" y="0"/>
                </a:moveTo>
                <a:lnTo>
                  <a:pt x="792" y="0"/>
                </a:lnTo>
                <a:moveTo>
                  <a:pt x="798" y="0"/>
                </a:moveTo>
                <a:lnTo>
                  <a:pt x="800" y="0"/>
                </a:lnTo>
                <a:moveTo>
                  <a:pt x="806" y="0"/>
                </a:moveTo>
                <a:lnTo>
                  <a:pt x="808" y="0"/>
                </a:lnTo>
                <a:moveTo>
                  <a:pt x="814" y="0"/>
                </a:moveTo>
                <a:lnTo>
                  <a:pt x="816" y="0"/>
                </a:lnTo>
                <a:moveTo>
                  <a:pt x="822" y="0"/>
                </a:moveTo>
                <a:lnTo>
                  <a:pt x="824" y="0"/>
                </a:lnTo>
                <a:moveTo>
                  <a:pt x="830" y="0"/>
                </a:moveTo>
                <a:lnTo>
                  <a:pt x="832" y="0"/>
                </a:lnTo>
                <a:moveTo>
                  <a:pt x="838" y="0"/>
                </a:moveTo>
                <a:lnTo>
                  <a:pt x="840" y="0"/>
                </a:lnTo>
                <a:moveTo>
                  <a:pt x="846" y="0"/>
                </a:moveTo>
                <a:lnTo>
                  <a:pt x="848" y="0"/>
                </a:lnTo>
                <a:moveTo>
                  <a:pt x="854" y="0"/>
                </a:moveTo>
                <a:lnTo>
                  <a:pt x="856" y="0"/>
                </a:lnTo>
                <a:moveTo>
                  <a:pt x="862" y="0"/>
                </a:moveTo>
                <a:lnTo>
                  <a:pt x="864" y="0"/>
                </a:lnTo>
                <a:moveTo>
                  <a:pt x="870" y="0"/>
                </a:moveTo>
                <a:lnTo>
                  <a:pt x="872" y="0"/>
                </a:lnTo>
              </a:path>
            </a:pathLst>
          </a:custGeom>
          <a:noFill/>
          <a:ln w="20638" cap="flat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45">
            <a:extLst>
              <a:ext uri="{FF2B5EF4-FFF2-40B4-BE49-F238E27FC236}">
                <a16:creationId xmlns:a16="http://schemas.microsoft.com/office/drawing/2014/main" id="{21137FB0-20D0-4B1F-B7ED-D5868B962007}"/>
              </a:ext>
            </a:extLst>
          </p:cNvPr>
          <p:cNvSpPr>
            <a:spLocks noEditPoints="1"/>
          </p:cNvSpPr>
          <p:nvPr/>
        </p:nvSpPr>
        <p:spPr bwMode="auto">
          <a:xfrm>
            <a:off x="1885156" y="4874366"/>
            <a:ext cx="9247188" cy="0"/>
          </a:xfrm>
          <a:custGeom>
            <a:avLst/>
            <a:gdLst>
              <a:gd name="T0" fmla="*/ 14 w 873"/>
              <a:gd name="T1" fmla="*/ 30 w 873"/>
              <a:gd name="T2" fmla="*/ 46 w 873"/>
              <a:gd name="T3" fmla="*/ 62 w 873"/>
              <a:gd name="T4" fmla="*/ 78 w 873"/>
              <a:gd name="T5" fmla="*/ 94 w 873"/>
              <a:gd name="T6" fmla="*/ 110 w 873"/>
              <a:gd name="T7" fmla="*/ 126 w 873"/>
              <a:gd name="T8" fmla="*/ 142 w 873"/>
              <a:gd name="T9" fmla="*/ 158 w 873"/>
              <a:gd name="T10" fmla="*/ 174 w 873"/>
              <a:gd name="T11" fmla="*/ 190 w 873"/>
              <a:gd name="T12" fmla="*/ 206 w 873"/>
              <a:gd name="T13" fmla="*/ 222 w 873"/>
              <a:gd name="T14" fmla="*/ 238 w 873"/>
              <a:gd name="T15" fmla="*/ 254 w 873"/>
              <a:gd name="T16" fmla="*/ 270 w 873"/>
              <a:gd name="T17" fmla="*/ 286 w 873"/>
              <a:gd name="T18" fmla="*/ 302 w 873"/>
              <a:gd name="T19" fmla="*/ 318 w 873"/>
              <a:gd name="T20" fmla="*/ 334 w 873"/>
              <a:gd name="T21" fmla="*/ 350 w 873"/>
              <a:gd name="T22" fmla="*/ 366 w 873"/>
              <a:gd name="T23" fmla="*/ 382 w 873"/>
              <a:gd name="T24" fmla="*/ 398 w 873"/>
              <a:gd name="T25" fmla="*/ 414 w 873"/>
              <a:gd name="T26" fmla="*/ 430 w 873"/>
              <a:gd name="T27" fmla="*/ 446 w 873"/>
              <a:gd name="T28" fmla="*/ 462 w 873"/>
              <a:gd name="T29" fmla="*/ 478 w 873"/>
              <a:gd name="T30" fmla="*/ 494 w 873"/>
              <a:gd name="T31" fmla="*/ 510 w 873"/>
              <a:gd name="T32" fmla="*/ 526 w 873"/>
              <a:gd name="T33" fmla="*/ 542 w 873"/>
              <a:gd name="T34" fmla="*/ 558 w 873"/>
              <a:gd name="T35" fmla="*/ 574 w 873"/>
              <a:gd name="T36" fmla="*/ 590 w 873"/>
              <a:gd name="T37" fmla="*/ 606 w 873"/>
              <a:gd name="T38" fmla="*/ 622 w 873"/>
              <a:gd name="T39" fmla="*/ 638 w 873"/>
              <a:gd name="T40" fmla="*/ 654 w 873"/>
              <a:gd name="T41" fmla="*/ 670 w 873"/>
              <a:gd name="T42" fmla="*/ 686 w 873"/>
              <a:gd name="T43" fmla="*/ 702 w 873"/>
              <a:gd name="T44" fmla="*/ 718 w 873"/>
              <a:gd name="T45" fmla="*/ 734 w 873"/>
              <a:gd name="T46" fmla="*/ 750 w 873"/>
              <a:gd name="T47" fmla="*/ 766 w 873"/>
              <a:gd name="T48" fmla="*/ 782 w 873"/>
              <a:gd name="T49" fmla="*/ 798 w 873"/>
              <a:gd name="T50" fmla="*/ 814 w 873"/>
              <a:gd name="T51" fmla="*/ 830 w 873"/>
              <a:gd name="T52" fmla="*/ 846 w 873"/>
              <a:gd name="T53" fmla="*/ 862 w 8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</a:cxnLst>
            <a:rect l="0" t="0" r="r" b="b"/>
            <a:pathLst>
              <a:path w="873">
                <a:moveTo>
                  <a:pt x="6" y="0"/>
                </a:moveTo>
                <a:lnTo>
                  <a:pt x="8" y="0"/>
                </a:lnTo>
                <a:moveTo>
                  <a:pt x="14" y="0"/>
                </a:moveTo>
                <a:lnTo>
                  <a:pt x="16" y="0"/>
                </a:lnTo>
                <a:moveTo>
                  <a:pt x="22" y="0"/>
                </a:moveTo>
                <a:lnTo>
                  <a:pt x="24" y="0"/>
                </a:lnTo>
                <a:moveTo>
                  <a:pt x="30" y="0"/>
                </a:moveTo>
                <a:lnTo>
                  <a:pt x="32" y="0"/>
                </a:lnTo>
                <a:moveTo>
                  <a:pt x="38" y="0"/>
                </a:moveTo>
                <a:lnTo>
                  <a:pt x="40" y="0"/>
                </a:lnTo>
                <a:moveTo>
                  <a:pt x="46" y="0"/>
                </a:moveTo>
                <a:lnTo>
                  <a:pt x="48" y="0"/>
                </a:lnTo>
                <a:moveTo>
                  <a:pt x="54" y="0"/>
                </a:moveTo>
                <a:lnTo>
                  <a:pt x="56" y="0"/>
                </a:lnTo>
                <a:moveTo>
                  <a:pt x="62" y="0"/>
                </a:moveTo>
                <a:lnTo>
                  <a:pt x="64" y="0"/>
                </a:lnTo>
                <a:moveTo>
                  <a:pt x="70" y="0"/>
                </a:moveTo>
                <a:lnTo>
                  <a:pt x="72" y="0"/>
                </a:lnTo>
                <a:moveTo>
                  <a:pt x="78" y="0"/>
                </a:moveTo>
                <a:lnTo>
                  <a:pt x="80" y="0"/>
                </a:lnTo>
                <a:moveTo>
                  <a:pt x="86" y="0"/>
                </a:moveTo>
                <a:lnTo>
                  <a:pt x="88" y="0"/>
                </a:lnTo>
                <a:moveTo>
                  <a:pt x="94" y="0"/>
                </a:moveTo>
                <a:lnTo>
                  <a:pt x="96" y="0"/>
                </a:lnTo>
                <a:moveTo>
                  <a:pt x="102" y="0"/>
                </a:moveTo>
                <a:lnTo>
                  <a:pt x="104" y="0"/>
                </a:lnTo>
                <a:moveTo>
                  <a:pt x="110" y="0"/>
                </a:moveTo>
                <a:lnTo>
                  <a:pt x="112" y="0"/>
                </a:lnTo>
                <a:moveTo>
                  <a:pt x="118" y="0"/>
                </a:moveTo>
                <a:lnTo>
                  <a:pt x="120" y="0"/>
                </a:lnTo>
                <a:moveTo>
                  <a:pt x="126" y="0"/>
                </a:moveTo>
                <a:lnTo>
                  <a:pt x="128" y="0"/>
                </a:lnTo>
                <a:moveTo>
                  <a:pt x="134" y="0"/>
                </a:moveTo>
                <a:lnTo>
                  <a:pt x="136" y="0"/>
                </a:lnTo>
                <a:moveTo>
                  <a:pt x="142" y="0"/>
                </a:moveTo>
                <a:lnTo>
                  <a:pt x="144" y="0"/>
                </a:lnTo>
                <a:moveTo>
                  <a:pt x="150" y="0"/>
                </a:moveTo>
                <a:lnTo>
                  <a:pt x="152" y="0"/>
                </a:lnTo>
                <a:moveTo>
                  <a:pt x="158" y="0"/>
                </a:moveTo>
                <a:lnTo>
                  <a:pt x="160" y="0"/>
                </a:lnTo>
                <a:moveTo>
                  <a:pt x="166" y="0"/>
                </a:moveTo>
                <a:lnTo>
                  <a:pt x="168" y="0"/>
                </a:lnTo>
                <a:moveTo>
                  <a:pt x="174" y="0"/>
                </a:moveTo>
                <a:lnTo>
                  <a:pt x="176" y="0"/>
                </a:lnTo>
                <a:moveTo>
                  <a:pt x="182" y="0"/>
                </a:moveTo>
                <a:lnTo>
                  <a:pt x="184" y="0"/>
                </a:lnTo>
                <a:moveTo>
                  <a:pt x="190" y="0"/>
                </a:moveTo>
                <a:lnTo>
                  <a:pt x="192" y="0"/>
                </a:lnTo>
                <a:moveTo>
                  <a:pt x="198" y="0"/>
                </a:moveTo>
                <a:lnTo>
                  <a:pt x="200" y="0"/>
                </a:lnTo>
                <a:moveTo>
                  <a:pt x="206" y="0"/>
                </a:moveTo>
                <a:lnTo>
                  <a:pt x="208" y="0"/>
                </a:lnTo>
                <a:moveTo>
                  <a:pt x="214" y="0"/>
                </a:moveTo>
                <a:lnTo>
                  <a:pt x="216" y="0"/>
                </a:lnTo>
                <a:moveTo>
                  <a:pt x="222" y="0"/>
                </a:moveTo>
                <a:lnTo>
                  <a:pt x="224" y="0"/>
                </a:lnTo>
                <a:moveTo>
                  <a:pt x="230" y="0"/>
                </a:moveTo>
                <a:lnTo>
                  <a:pt x="232" y="0"/>
                </a:lnTo>
                <a:moveTo>
                  <a:pt x="238" y="0"/>
                </a:moveTo>
                <a:lnTo>
                  <a:pt x="240" y="0"/>
                </a:lnTo>
                <a:moveTo>
                  <a:pt x="246" y="0"/>
                </a:moveTo>
                <a:lnTo>
                  <a:pt x="248" y="0"/>
                </a:lnTo>
                <a:moveTo>
                  <a:pt x="254" y="0"/>
                </a:moveTo>
                <a:lnTo>
                  <a:pt x="256" y="0"/>
                </a:lnTo>
                <a:moveTo>
                  <a:pt x="262" y="0"/>
                </a:moveTo>
                <a:lnTo>
                  <a:pt x="264" y="0"/>
                </a:lnTo>
                <a:moveTo>
                  <a:pt x="270" y="0"/>
                </a:moveTo>
                <a:lnTo>
                  <a:pt x="272" y="0"/>
                </a:lnTo>
                <a:moveTo>
                  <a:pt x="278" y="0"/>
                </a:moveTo>
                <a:lnTo>
                  <a:pt x="280" y="0"/>
                </a:lnTo>
                <a:moveTo>
                  <a:pt x="286" y="0"/>
                </a:moveTo>
                <a:lnTo>
                  <a:pt x="288" y="0"/>
                </a:lnTo>
                <a:moveTo>
                  <a:pt x="294" y="0"/>
                </a:moveTo>
                <a:lnTo>
                  <a:pt x="296" y="0"/>
                </a:lnTo>
                <a:moveTo>
                  <a:pt x="302" y="0"/>
                </a:moveTo>
                <a:lnTo>
                  <a:pt x="304" y="0"/>
                </a:lnTo>
                <a:moveTo>
                  <a:pt x="310" y="0"/>
                </a:moveTo>
                <a:lnTo>
                  <a:pt x="312" y="0"/>
                </a:lnTo>
                <a:moveTo>
                  <a:pt x="318" y="0"/>
                </a:moveTo>
                <a:lnTo>
                  <a:pt x="320" y="0"/>
                </a:lnTo>
                <a:moveTo>
                  <a:pt x="326" y="0"/>
                </a:moveTo>
                <a:lnTo>
                  <a:pt x="328" y="0"/>
                </a:lnTo>
                <a:moveTo>
                  <a:pt x="334" y="0"/>
                </a:moveTo>
                <a:lnTo>
                  <a:pt x="336" y="0"/>
                </a:lnTo>
                <a:moveTo>
                  <a:pt x="342" y="0"/>
                </a:moveTo>
                <a:lnTo>
                  <a:pt x="344" y="0"/>
                </a:lnTo>
                <a:moveTo>
                  <a:pt x="350" y="0"/>
                </a:moveTo>
                <a:lnTo>
                  <a:pt x="352" y="0"/>
                </a:lnTo>
                <a:moveTo>
                  <a:pt x="358" y="0"/>
                </a:moveTo>
                <a:lnTo>
                  <a:pt x="360" y="0"/>
                </a:lnTo>
                <a:moveTo>
                  <a:pt x="366" y="0"/>
                </a:moveTo>
                <a:lnTo>
                  <a:pt x="368" y="0"/>
                </a:lnTo>
                <a:moveTo>
                  <a:pt x="374" y="0"/>
                </a:moveTo>
                <a:lnTo>
                  <a:pt x="376" y="0"/>
                </a:lnTo>
                <a:moveTo>
                  <a:pt x="382" y="0"/>
                </a:moveTo>
                <a:lnTo>
                  <a:pt x="384" y="0"/>
                </a:lnTo>
                <a:moveTo>
                  <a:pt x="390" y="0"/>
                </a:moveTo>
                <a:lnTo>
                  <a:pt x="392" y="0"/>
                </a:lnTo>
                <a:moveTo>
                  <a:pt x="398" y="0"/>
                </a:moveTo>
                <a:lnTo>
                  <a:pt x="400" y="0"/>
                </a:lnTo>
                <a:moveTo>
                  <a:pt x="406" y="0"/>
                </a:moveTo>
                <a:lnTo>
                  <a:pt x="408" y="0"/>
                </a:lnTo>
                <a:moveTo>
                  <a:pt x="414" y="0"/>
                </a:moveTo>
                <a:lnTo>
                  <a:pt x="416" y="0"/>
                </a:lnTo>
                <a:moveTo>
                  <a:pt x="422" y="0"/>
                </a:moveTo>
                <a:lnTo>
                  <a:pt x="424" y="0"/>
                </a:lnTo>
                <a:moveTo>
                  <a:pt x="430" y="0"/>
                </a:moveTo>
                <a:lnTo>
                  <a:pt x="432" y="0"/>
                </a:lnTo>
                <a:moveTo>
                  <a:pt x="438" y="0"/>
                </a:moveTo>
                <a:lnTo>
                  <a:pt x="440" y="0"/>
                </a:lnTo>
                <a:moveTo>
                  <a:pt x="446" y="0"/>
                </a:moveTo>
                <a:lnTo>
                  <a:pt x="448" y="0"/>
                </a:lnTo>
                <a:moveTo>
                  <a:pt x="454" y="0"/>
                </a:moveTo>
                <a:lnTo>
                  <a:pt x="456" y="0"/>
                </a:lnTo>
                <a:moveTo>
                  <a:pt x="462" y="0"/>
                </a:moveTo>
                <a:lnTo>
                  <a:pt x="464" y="0"/>
                </a:lnTo>
                <a:moveTo>
                  <a:pt x="470" y="0"/>
                </a:moveTo>
                <a:lnTo>
                  <a:pt x="472" y="0"/>
                </a:lnTo>
                <a:moveTo>
                  <a:pt x="478" y="0"/>
                </a:moveTo>
                <a:lnTo>
                  <a:pt x="480" y="0"/>
                </a:lnTo>
                <a:moveTo>
                  <a:pt x="486" y="0"/>
                </a:moveTo>
                <a:lnTo>
                  <a:pt x="488" y="0"/>
                </a:lnTo>
                <a:moveTo>
                  <a:pt x="494" y="0"/>
                </a:moveTo>
                <a:lnTo>
                  <a:pt x="496" y="0"/>
                </a:lnTo>
                <a:moveTo>
                  <a:pt x="502" y="0"/>
                </a:moveTo>
                <a:lnTo>
                  <a:pt x="504" y="0"/>
                </a:lnTo>
                <a:moveTo>
                  <a:pt x="510" y="0"/>
                </a:moveTo>
                <a:lnTo>
                  <a:pt x="512" y="0"/>
                </a:lnTo>
                <a:moveTo>
                  <a:pt x="518" y="0"/>
                </a:moveTo>
                <a:lnTo>
                  <a:pt x="520" y="0"/>
                </a:lnTo>
                <a:moveTo>
                  <a:pt x="526" y="0"/>
                </a:moveTo>
                <a:lnTo>
                  <a:pt x="528" y="0"/>
                </a:lnTo>
                <a:moveTo>
                  <a:pt x="534" y="0"/>
                </a:moveTo>
                <a:lnTo>
                  <a:pt x="536" y="0"/>
                </a:lnTo>
                <a:moveTo>
                  <a:pt x="542" y="0"/>
                </a:moveTo>
                <a:lnTo>
                  <a:pt x="544" y="0"/>
                </a:lnTo>
                <a:moveTo>
                  <a:pt x="550" y="0"/>
                </a:moveTo>
                <a:lnTo>
                  <a:pt x="552" y="0"/>
                </a:lnTo>
                <a:moveTo>
                  <a:pt x="558" y="0"/>
                </a:moveTo>
                <a:lnTo>
                  <a:pt x="560" y="0"/>
                </a:lnTo>
                <a:moveTo>
                  <a:pt x="566" y="0"/>
                </a:moveTo>
                <a:lnTo>
                  <a:pt x="568" y="0"/>
                </a:lnTo>
                <a:moveTo>
                  <a:pt x="574" y="0"/>
                </a:moveTo>
                <a:lnTo>
                  <a:pt x="576" y="0"/>
                </a:lnTo>
                <a:moveTo>
                  <a:pt x="582" y="0"/>
                </a:moveTo>
                <a:lnTo>
                  <a:pt x="584" y="0"/>
                </a:lnTo>
                <a:moveTo>
                  <a:pt x="590" y="0"/>
                </a:moveTo>
                <a:lnTo>
                  <a:pt x="592" y="0"/>
                </a:lnTo>
                <a:moveTo>
                  <a:pt x="598" y="0"/>
                </a:moveTo>
                <a:lnTo>
                  <a:pt x="600" y="0"/>
                </a:lnTo>
                <a:moveTo>
                  <a:pt x="606" y="0"/>
                </a:moveTo>
                <a:lnTo>
                  <a:pt x="608" y="0"/>
                </a:lnTo>
                <a:moveTo>
                  <a:pt x="614" y="0"/>
                </a:moveTo>
                <a:lnTo>
                  <a:pt x="616" y="0"/>
                </a:lnTo>
                <a:moveTo>
                  <a:pt x="622" y="0"/>
                </a:moveTo>
                <a:lnTo>
                  <a:pt x="624" y="0"/>
                </a:lnTo>
                <a:moveTo>
                  <a:pt x="630" y="0"/>
                </a:moveTo>
                <a:lnTo>
                  <a:pt x="632" y="0"/>
                </a:lnTo>
                <a:moveTo>
                  <a:pt x="638" y="0"/>
                </a:moveTo>
                <a:lnTo>
                  <a:pt x="640" y="0"/>
                </a:lnTo>
                <a:moveTo>
                  <a:pt x="646" y="0"/>
                </a:moveTo>
                <a:lnTo>
                  <a:pt x="648" y="0"/>
                </a:lnTo>
                <a:moveTo>
                  <a:pt x="654" y="0"/>
                </a:moveTo>
                <a:lnTo>
                  <a:pt x="656" y="0"/>
                </a:lnTo>
                <a:moveTo>
                  <a:pt x="662" y="0"/>
                </a:moveTo>
                <a:lnTo>
                  <a:pt x="664" y="0"/>
                </a:lnTo>
                <a:moveTo>
                  <a:pt x="670" y="0"/>
                </a:moveTo>
                <a:lnTo>
                  <a:pt x="672" y="0"/>
                </a:lnTo>
                <a:moveTo>
                  <a:pt x="678" y="0"/>
                </a:moveTo>
                <a:lnTo>
                  <a:pt x="680" y="0"/>
                </a:lnTo>
                <a:moveTo>
                  <a:pt x="686" y="0"/>
                </a:moveTo>
                <a:lnTo>
                  <a:pt x="688" y="0"/>
                </a:lnTo>
                <a:moveTo>
                  <a:pt x="694" y="0"/>
                </a:moveTo>
                <a:lnTo>
                  <a:pt x="696" y="0"/>
                </a:lnTo>
                <a:moveTo>
                  <a:pt x="702" y="0"/>
                </a:moveTo>
                <a:lnTo>
                  <a:pt x="704" y="0"/>
                </a:lnTo>
                <a:moveTo>
                  <a:pt x="710" y="0"/>
                </a:moveTo>
                <a:lnTo>
                  <a:pt x="712" y="0"/>
                </a:lnTo>
                <a:moveTo>
                  <a:pt x="718" y="0"/>
                </a:moveTo>
                <a:lnTo>
                  <a:pt x="720" y="0"/>
                </a:lnTo>
                <a:moveTo>
                  <a:pt x="726" y="0"/>
                </a:moveTo>
                <a:lnTo>
                  <a:pt x="728" y="0"/>
                </a:lnTo>
                <a:moveTo>
                  <a:pt x="734" y="0"/>
                </a:moveTo>
                <a:lnTo>
                  <a:pt x="736" y="0"/>
                </a:lnTo>
                <a:moveTo>
                  <a:pt x="742" y="0"/>
                </a:moveTo>
                <a:lnTo>
                  <a:pt x="744" y="0"/>
                </a:lnTo>
                <a:moveTo>
                  <a:pt x="750" y="0"/>
                </a:moveTo>
                <a:lnTo>
                  <a:pt x="752" y="0"/>
                </a:lnTo>
                <a:moveTo>
                  <a:pt x="758" y="0"/>
                </a:moveTo>
                <a:lnTo>
                  <a:pt x="760" y="0"/>
                </a:lnTo>
                <a:moveTo>
                  <a:pt x="766" y="0"/>
                </a:moveTo>
                <a:lnTo>
                  <a:pt x="768" y="0"/>
                </a:lnTo>
                <a:moveTo>
                  <a:pt x="774" y="0"/>
                </a:moveTo>
                <a:lnTo>
                  <a:pt x="776" y="0"/>
                </a:lnTo>
                <a:moveTo>
                  <a:pt x="782" y="0"/>
                </a:moveTo>
                <a:lnTo>
                  <a:pt x="784" y="0"/>
                </a:lnTo>
                <a:moveTo>
                  <a:pt x="790" y="0"/>
                </a:moveTo>
                <a:lnTo>
                  <a:pt x="792" y="0"/>
                </a:lnTo>
                <a:moveTo>
                  <a:pt x="798" y="0"/>
                </a:moveTo>
                <a:lnTo>
                  <a:pt x="800" y="0"/>
                </a:lnTo>
                <a:moveTo>
                  <a:pt x="806" y="0"/>
                </a:moveTo>
                <a:lnTo>
                  <a:pt x="808" y="0"/>
                </a:lnTo>
                <a:moveTo>
                  <a:pt x="814" y="0"/>
                </a:moveTo>
                <a:lnTo>
                  <a:pt x="816" y="0"/>
                </a:lnTo>
                <a:moveTo>
                  <a:pt x="822" y="0"/>
                </a:moveTo>
                <a:lnTo>
                  <a:pt x="824" y="0"/>
                </a:lnTo>
                <a:moveTo>
                  <a:pt x="830" y="0"/>
                </a:moveTo>
                <a:lnTo>
                  <a:pt x="832" y="0"/>
                </a:lnTo>
                <a:moveTo>
                  <a:pt x="838" y="0"/>
                </a:moveTo>
                <a:lnTo>
                  <a:pt x="840" y="0"/>
                </a:lnTo>
                <a:moveTo>
                  <a:pt x="846" y="0"/>
                </a:moveTo>
                <a:lnTo>
                  <a:pt x="848" y="0"/>
                </a:lnTo>
                <a:moveTo>
                  <a:pt x="854" y="0"/>
                </a:moveTo>
                <a:lnTo>
                  <a:pt x="856" y="0"/>
                </a:lnTo>
                <a:moveTo>
                  <a:pt x="862" y="0"/>
                </a:moveTo>
                <a:lnTo>
                  <a:pt x="864" y="0"/>
                </a:lnTo>
                <a:moveTo>
                  <a:pt x="870" y="0"/>
                </a:moveTo>
                <a:lnTo>
                  <a:pt x="872" y="0"/>
                </a:lnTo>
              </a:path>
            </a:pathLst>
          </a:custGeom>
          <a:noFill/>
          <a:ln w="20638" cap="flat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46">
            <a:extLst>
              <a:ext uri="{FF2B5EF4-FFF2-40B4-BE49-F238E27FC236}">
                <a16:creationId xmlns:a16="http://schemas.microsoft.com/office/drawing/2014/main" id="{719ABA9A-52B4-4C32-8558-DC568789A7AC}"/>
              </a:ext>
            </a:extLst>
          </p:cNvPr>
          <p:cNvSpPr>
            <a:spLocks noEditPoints="1"/>
          </p:cNvSpPr>
          <p:nvPr/>
        </p:nvSpPr>
        <p:spPr bwMode="auto">
          <a:xfrm>
            <a:off x="1885156" y="4620366"/>
            <a:ext cx="9247188" cy="0"/>
          </a:xfrm>
          <a:custGeom>
            <a:avLst/>
            <a:gdLst>
              <a:gd name="T0" fmla="*/ 14 w 873"/>
              <a:gd name="T1" fmla="*/ 30 w 873"/>
              <a:gd name="T2" fmla="*/ 46 w 873"/>
              <a:gd name="T3" fmla="*/ 62 w 873"/>
              <a:gd name="T4" fmla="*/ 78 w 873"/>
              <a:gd name="T5" fmla="*/ 94 w 873"/>
              <a:gd name="T6" fmla="*/ 110 w 873"/>
              <a:gd name="T7" fmla="*/ 126 w 873"/>
              <a:gd name="T8" fmla="*/ 142 w 873"/>
              <a:gd name="T9" fmla="*/ 158 w 873"/>
              <a:gd name="T10" fmla="*/ 174 w 873"/>
              <a:gd name="T11" fmla="*/ 190 w 873"/>
              <a:gd name="T12" fmla="*/ 206 w 873"/>
              <a:gd name="T13" fmla="*/ 222 w 873"/>
              <a:gd name="T14" fmla="*/ 238 w 873"/>
              <a:gd name="T15" fmla="*/ 254 w 873"/>
              <a:gd name="T16" fmla="*/ 270 w 873"/>
              <a:gd name="T17" fmla="*/ 286 w 873"/>
              <a:gd name="T18" fmla="*/ 302 w 873"/>
              <a:gd name="T19" fmla="*/ 318 w 873"/>
              <a:gd name="T20" fmla="*/ 334 w 873"/>
              <a:gd name="T21" fmla="*/ 350 w 873"/>
              <a:gd name="T22" fmla="*/ 366 w 873"/>
              <a:gd name="T23" fmla="*/ 382 w 873"/>
              <a:gd name="T24" fmla="*/ 398 w 873"/>
              <a:gd name="T25" fmla="*/ 414 w 873"/>
              <a:gd name="T26" fmla="*/ 430 w 873"/>
              <a:gd name="T27" fmla="*/ 446 w 873"/>
              <a:gd name="T28" fmla="*/ 462 w 873"/>
              <a:gd name="T29" fmla="*/ 478 w 873"/>
              <a:gd name="T30" fmla="*/ 494 w 873"/>
              <a:gd name="T31" fmla="*/ 510 w 873"/>
              <a:gd name="T32" fmla="*/ 526 w 873"/>
              <a:gd name="T33" fmla="*/ 542 w 873"/>
              <a:gd name="T34" fmla="*/ 558 w 873"/>
              <a:gd name="T35" fmla="*/ 574 w 873"/>
              <a:gd name="T36" fmla="*/ 590 w 873"/>
              <a:gd name="T37" fmla="*/ 606 w 873"/>
              <a:gd name="T38" fmla="*/ 622 w 873"/>
              <a:gd name="T39" fmla="*/ 638 w 873"/>
              <a:gd name="T40" fmla="*/ 654 w 873"/>
              <a:gd name="T41" fmla="*/ 670 w 873"/>
              <a:gd name="T42" fmla="*/ 686 w 873"/>
              <a:gd name="T43" fmla="*/ 702 w 873"/>
              <a:gd name="T44" fmla="*/ 718 w 873"/>
              <a:gd name="T45" fmla="*/ 734 w 873"/>
              <a:gd name="T46" fmla="*/ 750 w 873"/>
              <a:gd name="T47" fmla="*/ 766 w 873"/>
              <a:gd name="T48" fmla="*/ 782 w 873"/>
              <a:gd name="T49" fmla="*/ 798 w 873"/>
              <a:gd name="T50" fmla="*/ 814 w 873"/>
              <a:gd name="T51" fmla="*/ 830 w 873"/>
              <a:gd name="T52" fmla="*/ 846 w 873"/>
              <a:gd name="T53" fmla="*/ 862 w 8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</a:cxnLst>
            <a:rect l="0" t="0" r="r" b="b"/>
            <a:pathLst>
              <a:path w="873">
                <a:moveTo>
                  <a:pt x="6" y="0"/>
                </a:moveTo>
                <a:lnTo>
                  <a:pt x="8" y="0"/>
                </a:lnTo>
                <a:moveTo>
                  <a:pt x="14" y="0"/>
                </a:moveTo>
                <a:lnTo>
                  <a:pt x="16" y="0"/>
                </a:lnTo>
                <a:moveTo>
                  <a:pt x="22" y="0"/>
                </a:moveTo>
                <a:lnTo>
                  <a:pt x="24" y="0"/>
                </a:lnTo>
                <a:moveTo>
                  <a:pt x="30" y="0"/>
                </a:moveTo>
                <a:lnTo>
                  <a:pt x="32" y="0"/>
                </a:lnTo>
                <a:moveTo>
                  <a:pt x="38" y="0"/>
                </a:moveTo>
                <a:lnTo>
                  <a:pt x="40" y="0"/>
                </a:lnTo>
                <a:moveTo>
                  <a:pt x="46" y="0"/>
                </a:moveTo>
                <a:lnTo>
                  <a:pt x="48" y="0"/>
                </a:lnTo>
                <a:moveTo>
                  <a:pt x="54" y="0"/>
                </a:moveTo>
                <a:lnTo>
                  <a:pt x="56" y="0"/>
                </a:lnTo>
                <a:moveTo>
                  <a:pt x="62" y="0"/>
                </a:moveTo>
                <a:lnTo>
                  <a:pt x="64" y="0"/>
                </a:lnTo>
                <a:moveTo>
                  <a:pt x="70" y="0"/>
                </a:moveTo>
                <a:lnTo>
                  <a:pt x="72" y="0"/>
                </a:lnTo>
                <a:moveTo>
                  <a:pt x="78" y="0"/>
                </a:moveTo>
                <a:lnTo>
                  <a:pt x="80" y="0"/>
                </a:lnTo>
                <a:moveTo>
                  <a:pt x="86" y="0"/>
                </a:moveTo>
                <a:lnTo>
                  <a:pt x="88" y="0"/>
                </a:lnTo>
                <a:moveTo>
                  <a:pt x="94" y="0"/>
                </a:moveTo>
                <a:lnTo>
                  <a:pt x="96" y="0"/>
                </a:lnTo>
                <a:moveTo>
                  <a:pt x="102" y="0"/>
                </a:moveTo>
                <a:lnTo>
                  <a:pt x="104" y="0"/>
                </a:lnTo>
                <a:moveTo>
                  <a:pt x="110" y="0"/>
                </a:moveTo>
                <a:lnTo>
                  <a:pt x="112" y="0"/>
                </a:lnTo>
                <a:moveTo>
                  <a:pt x="118" y="0"/>
                </a:moveTo>
                <a:lnTo>
                  <a:pt x="120" y="0"/>
                </a:lnTo>
                <a:moveTo>
                  <a:pt x="126" y="0"/>
                </a:moveTo>
                <a:lnTo>
                  <a:pt x="128" y="0"/>
                </a:lnTo>
                <a:moveTo>
                  <a:pt x="134" y="0"/>
                </a:moveTo>
                <a:lnTo>
                  <a:pt x="136" y="0"/>
                </a:lnTo>
                <a:moveTo>
                  <a:pt x="142" y="0"/>
                </a:moveTo>
                <a:lnTo>
                  <a:pt x="144" y="0"/>
                </a:lnTo>
                <a:moveTo>
                  <a:pt x="150" y="0"/>
                </a:moveTo>
                <a:lnTo>
                  <a:pt x="152" y="0"/>
                </a:lnTo>
                <a:moveTo>
                  <a:pt x="158" y="0"/>
                </a:moveTo>
                <a:lnTo>
                  <a:pt x="160" y="0"/>
                </a:lnTo>
                <a:moveTo>
                  <a:pt x="166" y="0"/>
                </a:moveTo>
                <a:lnTo>
                  <a:pt x="168" y="0"/>
                </a:lnTo>
                <a:moveTo>
                  <a:pt x="174" y="0"/>
                </a:moveTo>
                <a:lnTo>
                  <a:pt x="176" y="0"/>
                </a:lnTo>
                <a:moveTo>
                  <a:pt x="182" y="0"/>
                </a:moveTo>
                <a:lnTo>
                  <a:pt x="184" y="0"/>
                </a:lnTo>
                <a:moveTo>
                  <a:pt x="190" y="0"/>
                </a:moveTo>
                <a:lnTo>
                  <a:pt x="192" y="0"/>
                </a:lnTo>
                <a:moveTo>
                  <a:pt x="198" y="0"/>
                </a:moveTo>
                <a:lnTo>
                  <a:pt x="200" y="0"/>
                </a:lnTo>
                <a:moveTo>
                  <a:pt x="206" y="0"/>
                </a:moveTo>
                <a:lnTo>
                  <a:pt x="208" y="0"/>
                </a:lnTo>
                <a:moveTo>
                  <a:pt x="214" y="0"/>
                </a:moveTo>
                <a:lnTo>
                  <a:pt x="216" y="0"/>
                </a:lnTo>
                <a:moveTo>
                  <a:pt x="222" y="0"/>
                </a:moveTo>
                <a:lnTo>
                  <a:pt x="224" y="0"/>
                </a:lnTo>
                <a:moveTo>
                  <a:pt x="230" y="0"/>
                </a:moveTo>
                <a:lnTo>
                  <a:pt x="232" y="0"/>
                </a:lnTo>
                <a:moveTo>
                  <a:pt x="238" y="0"/>
                </a:moveTo>
                <a:lnTo>
                  <a:pt x="240" y="0"/>
                </a:lnTo>
                <a:moveTo>
                  <a:pt x="246" y="0"/>
                </a:moveTo>
                <a:lnTo>
                  <a:pt x="248" y="0"/>
                </a:lnTo>
                <a:moveTo>
                  <a:pt x="254" y="0"/>
                </a:moveTo>
                <a:lnTo>
                  <a:pt x="256" y="0"/>
                </a:lnTo>
                <a:moveTo>
                  <a:pt x="262" y="0"/>
                </a:moveTo>
                <a:lnTo>
                  <a:pt x="264" y="0"/>
                </a:lnTo>
                <a:moveTo>
                  <a:pt x="270" y="0"/>
                </a:moveTo>
                <a:lnTo>
                  <a:pt x="272" y="0"/>
                </a:lnTo>
                <a:moveTo>
                  <a:pt x="278" y="0"/>
                </a:moveTo>
                <a:lnTo>
                  <a:pt x="280" y="0"/>
                </a:lnTo>
                <a:moveTo>
                  <a:pt x="286" y="0"/>
                </a:moveTo>
                <a:lnTo>
                  <a:pt x="288" y="0"/>
                </a:lnTo>
                <a:moveTo>
                  <a:pt x="294" y="0"/>
                </a:moveTo>
                <a:lnTo>
                  <a:pt x="296" y="0"/>
                </a:lnTo>
                <a:moveTo>
                  <a:pt x="302" y="0"/>
                </a:moveTo>
                <a:lnTo>
                  <a:pt x="304" y="0"/>
                </a:lnTo>
                <a:moveTo>
                  <a:pt x="310" y="0"/>
                </a:moveTo>
                <a:lnTo>
                  <a:pt x="312" y="0"/>
                </a:lnTo>
                <a:moveTo>
                  <a:pt x="318" y="0"/>
                </a:moveTo>
                <a:lnTo>
                  <a:pt x="320" y="0"/>
                </a:lnTo>
                <a:moveTo>
                  <a:pt x="326" y="0"/>
                </a:moveTo>
                <a:lnTo>
                  <a:pt x="328" y="0"/>
                </a:lnTo>
                <a:moveTo>
                  <a:pt x="334" y="0"/>
                </a:moveTo>
                <a:lnTo>
                  <a:pt x="336" y="0"/>
                </a:lnTo>
                <a:moveTo>
                  <a:pt x="342" y="0"/>
                </a:moveTo>
                <a:lnTo>
                  <a:pt x="344" y="0"/>
                </a:lnTo>
                <a:moveTo>
                  <a:pt x="350" y="0"/>
                </a:moveTo>
                <a:lnTo>
                  <a:pt x="352" y="0"/>
                </a:lnTo>
                <a:moveTo>
                  <a:pt x="358" y="0"/>
                </a:moveTo>
                <a:lnTo>
                  <a:pt x="360" y="0"/>
                </a:lnTo>
                <a:moveTo>
                  <a:pt x="366" y="0"/>
                </a:moveTo>
                <a:lnTo>
                  <a:pt x="368" y="0"/>
                </a:lnTo>
                <a:moveTo>
                  <a:pt x="374" y="0"/>
                </a:moveTo>
                <a:lnTo>
                  <a:pt x="376" y="0"/>
                </a:lnTo>
                <a:moveTo>
                  <a:pt x="382" y="0"/>
                </a:moveTo>
                <a:lnTo>
                  <a:pt x="384" y="0"/>
                </a:lnTo>
                <a:moveTo>
                  <a:pt x="390" y="0"/>
                </a:moveTo>
                <a:lnTo>
                  <a:pt x="392" y="0"/>
                </a:lnTo>
                <a:moveTo>
                  <a:pt x="398" y="0"/>
                </a:moveTo>
                <a:lnTo>
                  <a:pt x="400" y="0"/>
                </a:lnTo>
                <a:moveTo>
                  <a:pt x="406" y="0"/>
                </a:moveTo>
                <a:lnTo>
                  <a:pt x="408" y="0"/>
                </a:lnTo>
                <a:moveTo>
                  <a:pt x="414" y="0"/>
                </a:moveTo>
                <a:lnTo>
                  <a:pt x="416" y="0"/>
                </a:lnTo>
                <a:moveTo>
                  <a:pt x="422" y="0"/>
                </a:moveTo>
                <a:lnTo>
                  <a:pt x="424" y="0"/>
                </a:lnTo>
                <a:moveTo>
                  <a:pt x="430" y="0"/>
                </a:moveTo>
                <a:lnTo>
                  <a:pt x="432" y="0"/>
                </a:lnTo>
                <a:moveTo>
                  <a:pt x="438" y="0"/>
                </a:moveTo>
                <a:lnTo>
                  <a:pt x="440" y="0"/>
                </a:lnTo>
                <a:moveTo>
                  <a:pt x="446" y="0"/>
                </a:moveTo>
                <a:lnTo>
                  <a:pt x="448" y="0"/>
                </a:lnTo>
                <a:moveTo>
                  <a:pt x="454" y="0"/>
                </a:moveTo>
                <a:lnTo>
                  <a:pt x="456" y="0"/>
                </a:lnTo>
                <a:moveTo>
                  <a:pt x="462" y="0"/>
                </a:moveTo>
                <a:lnTo>
                  <a:pt x="464" y="0"/>
                </a:lnTo>
                <a:moveTo>
                  <a:pt x="470" y="0"/>
                </a:moveTo>
                <a:lnTo>
                  <a:pt x="472" y="0"/>
                </a:lnTo>
                <a:moveTo>
                  <a:pt x="478" y="0"/>
                </a:moveTo>
                <a:lnTo>
                  <a:pt x="480" y="0"/>
                </a:lnTo>
                <a:moveTo>
                  <a:pt x="486" y="0"/>
                </a:moveTo>
                <a:lnTo>
                  <a:pt x="488" y="0"/>
                </a:lnTo>
                <a:moveTo>
                  <a:pt x="494" y="0"/>
                </a:moveTo>
                <a:lnTo>
                  <a:pt x="496" y="0"/>
                </a:lnTo>
                <a:moveTo>
                  <a:pt x="502" y="0"/>
                </a:moveTo>
                <a:lnTo>
                  <a:pt x="504" y="0"/>
                </a:lnTo>
                <a:moveTo>
                  <a:pt x="510" y="0"/>
                </a:moveTo>
                <a:lnTo>
                  <a:pt x="512" y="0"/>
                </a:lnTo>
                <a:moveTo>
                  <a:pt x="518" y="0"/>
                </a:moveTo>
                <a:lnTo>
                  <a:pt x="520" y="0"/>
                </a:lnTo>
                <a:moveTo>
                  <a:pt x="526" y="0"/>
                </a:moveTo>
                <a:lnTo>
                  <a:pt x="528" y="0"/>
                </a:lnTo>
                <a:moveTo>
                  <a:pt x="534" y="0"/>
                </a:moveTo>
                <a:lnTo>
                  <a:pt x="536" y="0"/>
                </a:lnTo>
                <a:moveTo>
                  <a:pt x="542" y="0"/>
                </a:moveTo>
                <a:lnTo>
                  <a:pt x="544" y="0"/>
                </a:lnTo>
                <a:moveTo>
                  <a:pt x="550" y="0"/>
                </a:moveTo>
                <a:lnTo>
                  <a:pt x="552" y="0"/>
                </a:lnTo>
                <a:moveTo>
                  <a:pt x="558" y="0"/>
                </a:moveTo>
                <a:lnTo>
                  <a:pt x="560" y="0"/>
                </a:lnTo>
                <a:moveTo>
                  <a:pt x="566" y="0"/>
                </a:moveTo>
                <a:lnTo>
                  <a:pt x="568" y="0"/>
                </a:lnTo>
                <a:moveTo>
                  <a:pt x="574" y="0"/>
                </a:moveTo>
                <a:lnTo>
                  <a:pt x="576" y="0"/>
                </a:lnTo>
                <a:moveTo>
                  <a:pt x="582" y="0"/>
                </a:moveTo>
                <a:lnTo>
                  <a:pt x="584" y="0"/>
                </a:lnTo>
                <a:moveTo>
                  <a:pt x="590" y="0"/>
                </a:moveTo>
                <a:lnTo>
                  <a:pt x="592" y="0"/>
                </a:lnTo>
                <a:moveTo>
                  <a:pt x="598" y="0"/>
                </a:moveTo>
                <a:lnTo>
                  <a:pt x="600" y="0"/>
                </a:lnTo>
                <a:moveTo>
                  <a:pt x="606" y="0"/>
                </a:moveTo>
                <a:lnTo>
                  <a:pt x="608" y="0"/>
                </a:lnTo>
                <a:moveTo>
                  <a:pt x="614" y="0"/>
                </a:moveTo>
                <a:lnTo>
                  <a:pt x="616" y="0"/>
                </a:lnTo>
                <a:moveTo>
                  <a:pt x="622" y="0"/>
                </a:moveTo>
                <a:lnTo>
                  <a:pt x="624" y="0"/>
                </a:lnTo>
                <a:moveTo>
                  <a:pt x="630" y="0"/>
                </a:moveTo>
                <a:lnTo>
                  <a:pt x="632" y="0"/>
                </a:lnTo>
                <a:moveTo>
                  <a:pt x="638" y="0"/>
                </a:moveTo>
                <a:lnTo>
                  <a:pt x="640" y="0"/>
                </a:lnTo>
                <a:moveTo>
                  <a:pt x="646" y="0"/>
                </a:moveTo>
                <a:lnTo>
                  <a:pt x="648" y="0"/>
                </a:lnTo>
                <a:moveTo>
                  <a:pt x="654" y="0"/>
                </a:moveTo>
                <a:lnTo>
                  <a:pt x="656" y="0"/>
                </a:lnTo>
                <a:moveTo>
                  <a:pt x="662" y="0"/>
                </a:moveTo>
                <a:lnTo>
                  <a:pt x="664" y="0"/>
                </a:lnTo>
                <a:moveTo>
                  <a:pt x="670" y="0"/>
                </a:moveTo>
                <a:lnTo>
                  <a:pt x="672" y="0"/>
                </a:lnTo>
                <a:moveTo>
                  <a:pt x="678" y="0"/>
                </a:moveTo>
                <a:lnTo>
                  <a:pt x="680" y="0"/>
                </a:lnTo>
                <a:moveTo>
                  <a:pt x="686" y="0"/>
                </a:moveTo>
                <a:lnTo>
                  <a:pt x="688" y="0"/>
                </a:lnTo>
                <a:moveTo>
                  <a:pt x="694" y="0"/>
                </a:moveTo>
                <a:lnTo>
                  <a:pt x="696" y="0"/>
                </a:lnTo>
                <a:moveTo>
                  <a:pt x="702" y="0"/>
                </a:moveTo>
                <a:lnTo>
                  <a:pt x="704" y="0"/>
                </a:lnTo>
                <a:moveTo>
                  <a:pt x="710" y="0"/>
                </a:moveTo>
                <a:lnTo>
                  <a:pt x="712" y="0"/>
                </a:lnTo>
                <a:moveTo>
                  <a:pt x="718" y="0"/>
                </a:moveTo>
                <a:lnTo>
                  <a:pt x="720" y="0"/>
                </a:lnTo>
                <a:moveTo>
                  <a:pt x="726" y="0"/>
                </a:moveTo>
                <a:lnTo>
                  <a:pt x="728" y="0"/>
                </a:lnTo>
                <a:moveTo>
                  <a:pt x="734" y="0"/>
                </a:moveTo>
                <a:lnTo>
                  <a:pt x="736" y="0"/>
                </a:lnTo>
                <a:moveTo>
                  <a:pt x="742" y="0"/>
                </a:moveTo>
                <a:lnTo>
                  <a:pt x="744" y="0"/>
                </a:lnTo>
                <a:moveTo>
                  <a:pt x="750" y="0"/>
                </a:moveTo>
                <a:lnTo>
                  <a:pt x="752" y="0"/>
                </a:lnTo>
                <a:moveTo>
                  <a:pt x="758" y="0"/>
                </a:moveTo>
                <a:lnTo>
                  <a:pt x="760" y="0"/>
                </a:lnTo>
                <a:moveTo>
                  <a:pt x="766" y="0"/>
                </a:moveTo>
                <a:lnTo>
                  <a:pt x="768" y="0"/>
                </a:lnTo>
                <a:moveTo>
                  <a:pt x="774" y="0"/>
                </a:moveTo>
                <a:lnTo>
                  <a:pt x="776" y="0"/>
                </a:lnTo>
                <a:moveTo>
                  <a:pt x="782" y="0"/>
                </a:moveTo>
                <a:lnTo>
                  <a:pt x="784" y="0"/>
                </a:lnTo>
                <a:moveTo>
                  <a:pt x="790" y="0"/>
                </a:moveTo>
                <a:lnTo>
                  <a:pt x="792" y="0"/>
                </a:lnTo>
                <a:moveTo>
                  <a:pt x="798" y="0"/>
                </a:moveTo>
                <a:lnTo>
                  <a:pt x="800" y="0"/>
                </a:lnTo>
                <a:moveTo>
                  <a:pt x="806" y="0"/>
                </a:moveTo>
                <a:lnTo>
                  <a:pt x="808" y="0"/>
                </a:lnTo>
                <a:moveTo>
                  <a:pt x="814" y="0"/>
                </a:moveTo>
                <a:lnTo>
                  <a:pt x="816" y="0"/>
                </a:lnTo>
                <a:moveTo>
                  <a:pt x="822" y="0"/>
                </a:moveTo>
                <a:lnTo>
                  <a:pt x="824" y="0"/>
                </a:lnTo>
                <a:moveTo>
                  <a:pt x="830" y="0"/>
                </a:moveTo>
                <a:lnTo>
                  <a:pt x="832" y="0"/>
                </a:lnTo>
                <a:moveTo>
                  <a:pt x="838" y="0"/>
                </a:moveTo>
                <a:lnTo>
                  <a:pt x="840" y="0"/>
                </a:lnTo>
                <a:moveTo>
                  <a:pt x="846" y="0"/>
                </a:moveTo>
                <a:lnTo>
                  <a:pt x="848" y="0"/>
                </a:lnTo>
                <a:moveTo>
                  <a:pt x="854" y="0"/>
                </a:moveTo>
                <a:lnTo>
                  <a:pt x="856" y="0"/>
                </a:lnTo>
                <a:moveTo>
                  <a:pt x="862" y="0"/>
                </a:moveTo>
                <a:lnTo>
                  <a:pt x="864" y="0"/>
                </a:lnTo>
                <a:moveTo>
                  <a:pt x="870" y="0"/>
                </a:moveTo>
                <a:lnTo>
                  <a:pt x="872" y="0"/>
                </a:lnTo>
              </a:path>
            </a:pathLst>
          </a:custGeom>
          <a:noFill/>
          <a:ln w="20638" cap="flat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47">
            <a:extLst>
              <a:ext uri="{FF2B5EF4-FFF2-40B4-BE49-F238E27FC236}">
                <a16:creationId xmlns:a16="http://schemas.microsoft.com/office/drawing/2014/main" id="{30F35A7C-1C5C-4B64-9E9F-C8B498E4F324}"/>
              </a:ext>
            </a:extLst>
          </p:cNvPr>
          <p:cNvSpPr>
            <a:spLocks noEditPoints="1"/>
          </p:cNvSpPr>
          <p:nvPr/>
        </p:nvSpPr>
        <p:spPr bwMode="auto">
          <a:xfrm>
            <a:off x="1885156" y="3572616"/>
            <a:ext cx="9247188" cy="0"/>
          </a:xfrm>
          <a:custGeom>
            <a:avLst/>
            <a:gdLst>
              <a:gd name="T0" fmla="*/ 14 w 873"/>
              <a:gd name="T1" fmla="*/ 30 w 873"/>
              <a:gd name="T2" fmla="*/ 46 w 873"/>
              <a:gd name="T3" fmla="*/ 62 w 873"/>
              <a:gd name="T4" fmla="*/ 78 w 873"/>
              <a:gd name="T5" fmla="*/ 94 w 873"/>
              <a:gd name="T6" fmla="*/ 110 w 873"/>
              <a:gd name="T7" fmla="*/ 126 w 873"/>
              <a:gd name="T8" fmla="*/ 142 w 873"/>
              <a:gd name="T9" fmla="*/ 158 w 873"/>
              <a:gd name="T10" fmla="*/ 174 w 873"/>
              <a:gd name="T11" fmla="*/ 190 w 873"/>
              <a:gd name="T12" fmla="*/ 206 w 873"/>
              <a:gd name="T13" fmla="*/ 222 w 873"/>
              <a:gd name="T14" fmla="*/ 238 w 873"/>
              <a:gd name="T15" fmla="*/ 254 w 873"/>
              <a:gd name="T16" fmla="*/ 270 w 873"/>
              <a:gd name="T17" fmla="*/ 286 w 873"/>
              <a:gd name="T18" fmla="*/ 302 w 873"/>
              <a:gd name="T19" fmla="*/ 318 w 873"/>
              <a:gd name="T20" fmla="*/ 334 w 873"/>
              <a:gd name="T21" fmla="*/ 350 w 873"/>
              <a:gd name="T22" fmla="*/ 366 w 873"/>
              <a:gd name="T23" fmla="*/ 382 w 873"/>
              <a:gd name="T24" fmla="*/ 398 w 873"/>
              <a:gd name="T25" fmla="*/ 414 w 873"/>
              <a:gd name="T26" fmla="*/ 430 w 873"/>
              <a:gd name="T27" fmla="*/ 446 w 873"/>
              <a:gd name="T28" fmla="*/ 462 w 873"/>
              <a:gd name="T29" fmla="*/ 478 w 873"/>
              <a:gd name="T30" fmla="*/ 494 w 873"/>
              <a:gd name="T31" fmla="*/ 510 w 873"/>
              <a:gd name="T32" fmla="*/ 526 w 873"/>
              <a:gd name="T33" fmla="*/ 542 w 873"/>
              <a:gd name="T34" fmla="*/ 558 w 873"/>
              <a:gd name="T35" fmla="*/ 574 w 873"/>
              <a:gd name="T36" fmla="*/ 590 w 873"/>
              <a:gd name="T37" fmla="*/ 606 w 873"/>
              <a:gd name="T38" fmla="*/ 622 w 873"/>
              <a:gd name="T39" fmla="*/ 638 w 873"/>
              <a:gd name="T40" fmla="*/ 654 w 873"/>
              <a:gd name="T41" fmla="*/ 670 w 873"/>
              <a:gd name="T42" fmla="*/ 686 w 873"/>
              <a:gd name="T43" fmla="*/ 702 w 873"/>
              <a:gd name="T44" fmla="*/ 718 w 873"/>
              <a:gd name="T45" fmla="*/ 734 w 873"/>
              <a:gd name="T46" fmla="*/ 750 w 873"/>
              <a:gd name="T47" fmla="*/ 766 w 873"/>
              <a:gd name="T48" fmla="*/ 782 w 873"/>
              <a:gd name="T49" fmla="*/ 798 w 873"/>
              <a:gd name="T50" fmla="*/ 814 w 873"/>
              <a:gd name="T51" fmla="*/ 830 w 873"/>
              <a:gd name="T52" fmla="*/ 846 w 873"/>
              <a:gd name="T53" fmla="*/ 862 w 8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</a:cxnLst>
            <a:rect l="0" t="0" r="r" b="b"/>
            <a:pathLst>
              <a:path w="873">
                <a:moveTo>
                  <a:pt x="6" y="0"/>
                </a:moveTo>
                <a:lnTo>
                  <a:pt x="8" y="0"/>
                </a:lnTo>
                <a:moveTo>
                  <a:pt x="14" y="0"/>
                </a:moveTo>
                <a:lnTo>
                  <a:pt x="16" y="0"/>
                </a:lnTo>
                <a:moveTo>
                  <a:pt x="22" y="0"/>
                </a:moveTo>
                <a:lnTo>
                  <a:pt x="24" y="0"/>
                </a:lnTo>
                <a:moveTo>
                  <a:pt x="30" y="0"/>
                </a:moveTo>
                <a:lnTo>
                  <a:pt x="32" y="0"/>
                </a:lnTo>
                <a:moveTo>
                  <a:pt x="38" y="0"/>
                </a:moveTo>
                <a:lnTo>
                  <a:pt x="40" y="0"/>
                </a:lnTo>
                <a:moveTo>
                  <a:pt x="46" y="0"/>
                </a:moveTo>
                <a:lnTo>
                  <a:pt x="48" y="0"/>
                </a:lnTo>
                <a:moveTo>
                  <a:pt x="54" y="0"/>
                </a:moveTo>
                <a:lnTo>
                  <a:pt x="56" y="0"/>
                </a:lnTo>
                <a:moveTo>
                  <a:pt x="62" y="0"/>
                </a:moveTo>
                <a:lnTo>
                  <a:pt x="64" y="0"/>
                </a:lnTo>
                <a:moveTo>
                  <a:pt x="70" y="0"/>
                </a:moveTo>
                <a:lnTo>
                  <a:pt x="72" y="0"/>
                </a:lnTo>
                <a:moveTo>
                  <a:pt x="78" y="0"/>
                </a:moveTo>
                <a:lnTo>
                  <a:pt x="80" y="0"/>
                </a:lnTo>
                <a:moveTo>
                  <a:pt x="86" y="0"/>
                </a:moveTo>
                <a:lnTo>
                  <a:pt x="88" y="0"/>
                </a:lnTo>
                <a:moveTo>
                  <a:pt x="94" y="0"/>
                </a:moveTo>
                <a:lnTo>
                  <a:pt x="96" y="0"/>
                </a:lnTo>
                <a:moveTo>
                  <a:pt x="102" y="0"/>
                </a:moveTo>
                <a:lnTo>
                  <a:pt x="104" y="0"/>
                </a:lnTo>
                <a:moveTo>
                  <a:pt x="110" y="0"/>
                </a:moveTo>
                <a:lnTo>
                  <a:pt x="112" y="0"/>
                </a:lnTo>
                <a:moveTo>
                  <a:pt x="118" y="0"/>
                </a:moveTo>
                <a:lnTo>
                  <a:pt x="120" y="0"/>
                </a:lnTo>
                <a:moveTo>
                  <a:pt x="126" y="0"/>
                </a:moveTo>
                <a:lnTo>
                  <a:pt x="128" y="0"/>
                </a:lnTo>
                <a:moveTo>
                  <a:pt x="134" y="0"/>
                </a:moveTo>
                <a:lnTo>
                  <a:pt x="136" y="0"/>
                </a:lnTo>
                <a:moveTo>
                  <a:pt x="142" y="0"/>
                </a:moveTo>
                <a:lnTo>
                  <a:pt x="144" y="0"/>
                </a:lnTo>
                <a:moveTo>
                  <a:pt x="150" y="0"/>
                </a:moveTo>
                <a:lnTo>
                  <a:pt x="152" y="0"/>
                </a:lnTo>
                <a:moveTo>
                  <a:pt x="158" y="0"/>
                </a:moveTo>
                <a:lnTo>
                  <a:pt x="160" y="0"/>
                </a:lnTo>
                <a:moveTo>
                  <a:pt x="166" y="0"/>
                </a:moveTo>
                <a:lnTo>
                  <a:pt x="168" y="0"/>
                </a:lnTo>
                <a:moveTo>
                  <a:pt x="174" y="0"/>
                </a:moveTo>
                <a:lnTo>
                  <a:pt x="176" y="0"/>
                </a:lnTo>
                <a:moveTo>
                  <a:pt x="182" y="0"/>
                </a:moveTo>
                <a:lnTo>
                  <a:pt x="184" y="0"/>
                </a:lnTo>
                <a:moveTo>
                  <a:pt x="190" y="0"/>
                </a:moveTo>
                <a:lnTo>
                  <a:pt x="192" y="0"/>
                </a:lnTo>
                <a:moveTo>
                  <a:pt x="198" y="0"/>
                </a:moveTo>
                <a:lnTo>
                  <a:pt x="200" y="0"/>
                </a:lnTo>
                <a:moveTo>
                  <a:pt x="206" y="0"/>
                </a:moveTo>
                <a:lnTo>
                  <a:pt x="208" y="0"/>
                </a:lnTo>
                <a:moveTo>
                  <a:pt x="214" y="0"/>
                </a:moveTo>
                <a:lnTo>
                  <a:pt x="216" y="0"/>
                </a:lnTo>
                <a:moveTo>
                  <a:pt x="222" y="0"/>
                </a:moveTo>
                <a:lnTo>
                  <a:pt x="224" y="0"/>
                </a:lnTo>
                <a:moveTo>
                  <a:pt x="230" y="0"/>
                </a:moveTo>
                <a:lnTo>
                  <a:pt x="232" y="0"/>
                </a:lnTo>
                <a:moveTo>
                  <a:pt x="238" y="0"/>
                </a:moveTo>
                <a:lnTo>
                  <a:pt x="240" y="0"/>
                </a:lnTo>
                <a:moveTo>
                  <a:pt x="246" y="0"/>
                </a:moveTo>
                <a:lnTo>
                  <a:pt x="248" y="0"/>
                </a:lnTo>
                <a:moveTo>
                  <a:pt x="254" y="0"/>
                </a:moveTo>
                <a:lnTo>
                  <a:pt x="256" y="0"/>
                </a:lnTo>
                <a:moveTo>
                  <a:pt x="262" y="0"/>
                </a:moveTo>
                <a:lnTo>
                  <a:pt x="264" y="0"/>
                </a:lnTo>
                <a:moveTo>
                  <a:pt x="270" y="0"/>
                </a:moveTo>
                <a:lnTo>
                  <a:pt x="272" y="0"/>
                </a:lnTo>
                <a:moveTo>
                  <a:pt x="278" y="0"/>
                </a:moveTo>
                <a:lnTo>
                  <a:pt x="280" y="0"/>
                </a:lnTo>
                <a:moveTo>
                  <a:pt x="286" y="0"/>
                </a:moveTo>
                <a:lnTo>
                  <a:pt x="288" y="0"/>
                </a:lnTo>
                <a:moveTo>
                  <a:pt x="294" y="0"/>
                </a:moveTo>
                <a:lnTo>
                  <a:pt x="296" y="0"/>
                </a:lnTo>
                <a:moveTo>
                  <a:pt x="302" y="0"/>
                </a:moveTo>
                <a:lnTo>
                  <a:pt x="304" y="0"/>
                </a:lnTo>
                <a:moveTo>
                  <a:pt x="310" y="0"/>
                </a:moveTo>
                <a:lnTo>
                  <a:pt x="312" y="0"/>
                </a:lnTo>
                <a:moveTo>
                  <a:pt x="318" y="0"/>
                </a:moveTo>
                <a:lnTo>
                  <a:pt x="320" y="0"/>
                </a:lnTo>
                <a:moveTo>
                  <a:pt x="326" y="0"/>
                </a:moveTo>
                <a:lnTo>
                  <a:pt x="328" y="0"/>
                </a:lnTo>
                <a:moveTo>
                  <a:pt x="334" y="0"/>
                </a:moveTo>
                <a:lnTo>
                  <a:pt x="336" y="0"/>
                </a:lnTo>
                <a:moveTo>
                  <a:pt x="342" y="0"/>
                </a:moveTo>
                <a:lnTo>
                  <a:pt x="344" y="0"/>
                </a:lnTo>
                <a:moveTo>
                  <a:pt x="350" y="0"/>
                </a:moveTo>
                <a:lnTo>
                  <a:pt x="352" y="0"/>
                </a:lnTo>
                <a:moveTo>
                  <a:pt x="358" y="0"/>
                </a:moveTo>
                <a:lnTo>
                  <a:pt x="360" y="0"/>
                </a:lnTo>
                <a:moveTo>
                  <a:pt x="366" y="0"/>
                </a:moveTo>
                <a:lnTo>
                  <a:pt x="368" y="0"/>
                </a:lnTo>
                <a:moveTo>
                  <a:pt x="374" y="0"/>
                </a:moveTo>
                <a:lnTo>
                  <a:pt x="376" y="0"/>
                </a:lnTo>
                <a:moveTo>
                  <a:pt x="382" y="0"/>
                </a:moveTo>
                <a:lnTo>
                  <a:pt x="384" y="0"/>
                </a:lnTo>
                <a:moveTo>
                  <a:pt x="390" y="0"/>
                </a:moveTo>
                <a:lnTo>
                  <a:pt x="392" y="0"/>
                </a:lnTo>
                <a:moveTo>
                  <a:pt x="398" y="0"/>
                </a:moveTo>
                <a:lnTo>
                  <a:pt x="400" y="0"/>
                </a:lnTo>
                <a:moveTo>
                  <a:pt x="406" y="0"/>
                </a:moveTo>
                <a:lnTo>
                  <a:pt x="408" y="0"/>
                </a:lnTo>
                <a:moveTo>
                  <a:pt x="414" y="0"/>
                </a:moveTo>
                <a:lnTo>
                  <a:pt x="416" y="0"/>
                </a:lnTo>
                <a:moveTo>
                  <a:pt x="422" y="0"/>
                </a:moveTo>
                <a:lnTo>
                  <a:pt x="424" y="0"/>
                </a:lnTo>
                <a:moveTo>
                  <a:pt x="430" y="0"/>
                </a:moveTo>
                <a:lnTo>
                  <a:pt x="432" y="0"/>
                </a:lnTo>
                <a:moveTo>
                  <a:pt x="438" y="0"/>
                </a:moveTo>
                <a:lnTo>
                  <a:pt x="440" y="0"/>
                </a:lnTo>
                <a:moveTo>
                  <a:pt x="446" y="0"/>
                </a:moveTo>
                <a:lnTo>
                  <a:pt x="448" y="0"/>
                </a:lnTo>
                <a:moveTo>
                  <a:pt x="454" y="0"/>
                </a:moveTo>
                <a:lnTo>
                  <a:pt x="456" y="0"/>
                </a:lnTo>
                <a:moveTo>
                  <a:pt x="462" y="0"/>
                </a:moveTo>
                <a:lnTo>
                  <a:pt x="464" y="0"/>
                </a:lnTo>
                <a:moveTo>
                  <a:pt x="470" y="0"/>
                </a:moveTo>
                <a:lnTo>
                  <a:pt x="472" y="0"/>
                </a:lnTo>
                <a:moveTo>
                  <a:pt x="478" y="0"/>
                </a:moveTo>
                <a:lnTo>
                  <a:pt x="480" y="0"/>
                </a:lnTo>
                <a:moveTo>
                  <a:pt x="486" y="0"/>
                </a:moveTo>
                <a:lnTo>
                  <a:pt x="488" y="0"/>
                </a:lnTo>
                <a:moveTo>
                  <a:pt x="494" y="0"/>
                </a:moveTo>
                <a:lnTo>
                  <a:pt x="496" y="0"/>
                </a:lnTo>
                <a:moveTo>
                  <a:pt x="502" y="0"/>
                </a:moveTo>
                <a:lnTo>
                  <a:pt x="504" y="0"/>
                </a:lnTo>
                <a:moveTo>
                  <a:pt x="510" y="0"/>
                </a:moveTo>
                <a:lnTo>
                  <a:pt x="512" y="0"/>
                </a:lnTo>
                <a:moveTo>
                  <a:pt x="518" y="0"/>
                </a:moveTo>
                <a:lnTo>
                  <a:pt x="520" y="0"/>
                </a:lnTo>
                <a:moveTo>
                  <a:pt x="526" y="0"/>
                </a:moveTo>
                <a:lnTo>
                  <a:pt x="528" y="0"/>
                </a:lnTo>
                <a:moveTo>
                  <a:pt x="534" y="0"/>
                </a:moveTo>
                <a:lnTo>
                  <a:pt x="536" y="0"/>
                </a:lnTo>
                <a:moveTo>
                  <a:pt x="542" y="0"/>
                </a:moveTo>
                <a:lnTo>
                  <a:pt x="544" y="0"/>
                </a:lnTo>
                <a:moveTo>
                  <a:pt x="550" y="0"/>
                </a:moveTo>
                <a:lnTo>
                  <a:pt x="552" y="0"/>
                </a:lnTo>
                <a:moveTo>
                  <a:pt x="558" y="0"/>
                </a:moveTo>
                <a:lnTo>
                  <a:pt x="560" y="0"/>
                </a:lnTo>
                <a:moveTo>
                  <a:pt x="566" y="0"/>
                </a:moveTo>
                <a:lnTo>
                  <a:pt x="568" y="0"/>
                </a:lnTo>
                <a:moveTo>
                  <a:pt x="574" y="0"/>
                </a:moveTo>
                <a:lnTo>
                  <a:pt x="576" y="0"/>
                </a:lnTo>
                <a:moveTo>
                  <a:pt x="582" y="0"/>
                </a:moveTo>
                <a:lnTo>
                  <a:pt x="584" y="0"/>
                </a:lnTo>
                <a:moveTo>
                  <a:pt x="590" y="0"/>
                </a:moveTo>
                <a:lnTo>
                  <a:pt x="592" y="0"/>
                </a:lnTo>
                <a:moveTo>
                  <a:pt x="598" y="0"/>
                </a:moveTo>
                <a:lnTo>
                  <a:pt x="600" y="0"/>
                </a:lnTo>
                <a:moveTo>
                  <a:pt x="606" y="0"/>
                </a:moveTo>
                <a:lnTo>
                  <a:pt x="608" y="0"/>
                </a:lnTo>
                <a:moveTo>
                  <a:pt x="614" y="0"/>
                </a:moveTo>
                <a:lnTo>
                  <a:pt x="616" y="0"/>
                </a:lnTo>
                <a:moveTo>
                  <a:pt x="622" y="0"/>
                </a:moveTo>
                <a:lnTo>
                  <a:pt x="624" y="0"/>
                </a:lnTo>
                <a:moveTo>
                  <a:pt x="630" y="0"/>
                </a:moveTo>
                <a:lnTo>
                  <a:pt x="632" y="0"/>
                </a:lnTo>
                <a:moveTo>
                  <a:pt x="638" y="0"/>
                </a:moveTo>
                <a:lnTo>
                  <a:pt x="640" y="0"/>
                </a:lnTo>
                <a:moveTo>
                  <a:pt x="646" y="0"/>
                </a:moveTo>
                <a:lnTo>
                  <a:pt x="648" y="0"/>
                </a:lnTo>
                <a:moveTo>
                  <a:pt x="654" y="0"/>
                </a:moveTo>
                <a:lnTo>
                  <a:pt x="656" y="0"/>
                </a:lnTo>
                <a:moveTo>
                  <a:pt x="662" y="0"/>
                </a:moveTo>
                <a:lnTo>
                  <a:pt x="664" y="0"/>
                </a:lnTo>
                <a:moveTo>
                  <a:pt x="670" y="0"/>
                </a:moveTo>
                <a:lnTo>
                  <a:pt x="672" y="0"/>
                </a:lnTo>
                <a:moveTo>
                  <a:pt x="678" y="0"/>
                </a:moveTo>
                <a:lnTo>
                  <a:pt x="680" y="0"/>
                </a:lnTo>
                <a:moveTo>
                  <a:pt x="686" y="0"/>
                </a:moveTo>
                <a:lnTo>
                  <a:pt x="688" y="0"/>
                </a:lnTo>
                <a:moveTo>
                  <a:pt x="694" y="0"/>
                </a:moveTo>
                <a:lnTo>
                  <a:pt x="696" y="0"/>
                </a:lnTo>
                <a:moveTo>
                  <a:pt x="702" y="0"/>
                </a:moveTo>
                <a:lnTo>
                  <a:pt x="704" y="0"/>
                </a:lnTo>
                <a:moveTo>
                  <a:pt x="710" y="0"/>
                </a:moveTo>
                <a:lnTo>
                  <a:pt x="712" y="0"/>
                </a:lnTo>
                <a:moveTo>
                  <a:pt x="718" y="0"/>
                </a:moveTo>
                <a:lnTo>
                  <a:pt x="720" y="0"/>
                </a:lnTo>
                <a:moveTo>
                  <a:pt x="726" y="0"/>
                </a:moveTo>
                <a:lnTo>
                  <a:pt x="728" y="0"/>
                </a:lnTo>
                <a:moveTo>
                  <a:pt x="734" y="0"/>
                </a:moveTo>
                <a:lnTo>
                  <a:pt x="736" y="0"/>
                </a:lnTo>
                <a:moveTo>
                  <a:pt x="742" y="0"/>
                </a:moveTo>
                <a:lnTo>
                  <a:pt x="744" y="0"/>
                </a:lnTo>
                <a:moveTo>
                  <a:pt x="750" y="0"/>
                </a:moveTo>
                <a:lnTo>
                  <a:pt x="752" y="0"/>
                </a:lnTo>
                <a:moveTo>
                  <a:pt x="758" y="0"/>
                </a:moveTo>
                <a:lnTo>
                  <a:pt x="760" y="0"/>
                </a:lnTo>
                <a:moveTo>
                  <a:pt x="766" y="0"/>
                </a:moveTo>
                <a:lnTo>
                  <a:pt x="768" y="0"/>
                </a:lnTo>
                <a:moveTo>
                  <a:pt x="774" y="0"/>
                </a:moveTo>
                <a:lnTo>
                  <a:pt x="776" y="0"/>
                </a:lnTo>
                <a:moveTo>
                  <a:pt x="782" y="0"/>
                </a:moveTo>
                <a:lnTo>
                  <a:pt x="784" y="0"/>
                </a:lnTo>
                <a:moveTo>
                  <a:pt x="790" y="0"/>
                </a:moveTo>
                <a:lnTo>
                  <a:pt x="792" y="0"/>
                </a:lnTo>
                <a:moveTo>
                  <a:pt x="798" y="0"/>
                </a:moveTo>
                <a:lnTo>
                  <a:pt x="800" y="0"/>
                </a:lnTo>
                <a:moveTo>
                  <a:pt x="806" y="0"/>
                </a:moveTo>
                <a:lnTo>
                  <a:pt x="808" y="0"/>
                </a:lnTo>
                <a:moveTo>
                  <a:pt x="814" y="0"/>
                </a:moveTo>
                <a:lnTo>
                  <a:pt x="816" y="0"/>
                </a:lnTo>
                <a:moveTo>
                  <a:pt x="822" y="0"/>
                </a:moveTo>
                <a:lnTo>
                  <a:pt x="824" y="0"/>
                </a:lnTo>
                <a:moveTo>
                  <a:pt x="830" y="0"/>
                </a:moveTo>
                <a:lnTo>
                  <a:pt x="832" y="0"/>
                </a:lnTo>
                <a:moveTo>
                  <a:pt x="838" y="0"/>
                </a:moveTo>
                <a:lnTo>
                  <a:pt x="840" y="0"/>
                </a:lnTo>
                <a:moveTo>
                  <a:pt x="846" y="0"/>
                </a:moveTo>
                <a:lnTo>
                  <a:pt x="848" y="0"/>
                </a:lnTo>
                <a:moveTo>
                  <a:pt x="854" y="0"/>
                </a:moveTo>
                <a:lnTo>
                  <a:pt x="856" y="0"/>
                </a:lnTo>
                <a:moveTo>
                  <a:pt x="862" y="0"/>
                </a:moveTo>
                <a:lnTo>
                  <a:pt x="864" y="0"/>
                </a:lnTo>
                <a:moveTo>
                  <a:pt x="870" y="0"/>
                </a:moveTo>
                <a:lnTo>
                  <a:pt x="872" y="0"/>
                </a:lnTo>
              </a:path>
            </a:pathLst>
          </a:custGeom>
          <a:noFill/>
          <a:ln w="20638" cap="flat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48">
            <a:extLst>
              <a:ext uri="{FF2B5EF4-FFF2-40B4-BE49-F238E27FC236}">
                <a16:creationId xmlns:a16="http://schemas.microsoft.com/office/drawing/2014/main" id="{B64B254B-5875-49FC-8F07-7182F745ABFE}"/>
              </a:ext>
            </a:extLst>
          </p:cNvPr>
          <p:cNvSpPr>
            <a:spLocks noEditPoints="1"/>
          </p:cNvSpPr>
          <p:nvPr/>
        </p:nvSpPr>
        <p:spPr bwMode="auto">
          <a:xfrm>
            <a:off x="1885156" y="1708891"/>
            <a:ext cx="9247188" cy="0"/>
          </a:xfrm>
          <a:custGeom>
            <a:avLst/>
            <a:gdLst>
              <a:gd name="T0" fmla="*/ 14 w 873"/>
              <a:gd name="T1" fmla="*/ 30 w 873"/>
              <a:gd name="T2" fmla="*/ 46 w 873"/>
              <a:gd name="T3" fmla="*/ 62 w 873"/>
              <a:gd name="T4" fmla="*/ 78 w 873"/>
              <a:gd name="T5" fmla="*/ 94 w 873"/>
              <a:gd name="T6" fmla="*/ 110 w 873"/>
              <a:gd name="T7" fmla="*/ 126 w 873"/>
              <a:gd name="T8" fmla="*/ 142 w 873"/>
              <a:gd name="T9" fmla="*/ 158 w 873"/>
              <a:gd name="T10" fmla="*/ 174 w 873"/>
              <a:gd name="T11" fmla="*/ 190 w 873"/>
              <a:gd name="T12" fmla="*/ 206 w 873"/>
              <a:gd name="T13" fmla="*/ 222 w 873"/>
              <a:gd name="T14" fmla="*/ 238 w 873"/>
              <a:gd name="T15" fmla="*/ 254 w 873"/>
              <a:gd name="T16" fmla="*/ 270 w 873"/>
              <a:gd name="T17" fmla="*/ 286 w 873"/>
              <a:gd name="T18" fmla="*/ 302 w 873"/>
              <a:gd name="T19" fmla="*/ 318 w 873"/>
              <a:gd name="T20" fmla="*/ 334 w 873"/>
              <a:gd name="T21" fmla="*/ 350 w 873"/>
              <a:gd name="T22" fmla="*/ 366 w 873"/>
              <a:gd name="T23" fmla="*/ 382 w 873"/>
              <a:gd name="T24" fmla="*/ 398 w 873"/>
              <a:gd name="T25" fmla="*/ 414 w 873"/>
              <a:gd name="T26" fmla="*/ 430 w 873"/>
              <a:gd name="T27" fmla="*/ 446 w 873"/>
              <a:gd name="T28" fmla="*/ 462 w 873"/>
              <a:gd name="T29" fmla="*/ 478 w 873"/>
              <a:gd name="T30" fmla="*/ 494 w 873"/>
              <a:gd name="T31" fmla="*/ 510 w 873"/>
              <a:gd name="T32" fmla="*/ 526 w 873"/>
              <a:gd name="T33" fmla="*/ 542 w 873"/>
              <a:gd name="T34" fmla="*/ 558 w 873"/>
              <a:gd name="T35" fmla="*/ 574 w 873"/>
              <a:gd name="T36" fmla="*/ 590 w 873"/>
              <a:gd name="T37" fmla="*/ 606 w 873"/>
              <a:gd name="T38" fmla="*/ 622 w 873"/>
              <a:gd name="T39" fmla="*/ 638 w 873"/>
              <a:gd name="T40" fmla="*/ 654 w 873"/>
              <a:gd name="T41" fmla="*/ 670 w 873"/>
              <a:gd name="T42" fmla="*/ 686 w 873"/>
              <a:gd name="T43" fmla="*/ 702 w 873"/>
              <a:gd name="T44" fmla="*/ 718 w 873"/>
              <a:gd name="T45" fmla="*/ 734 w 873"/>
              <a:gd name="T46" fmla="*/ 750 w 873"/>
              <a:gd name="T47" fmla="*/ 766 w 873"/>
              <a:gd name="T48" fmla="*/ 782 w 873"/>
              <a:gd name="T49" fmla="*/ 798 w 873"/>
              <a:gd name="T50" fmla="*/ 814 w 873"/>
              <a:gd name="T51" fmla="*/ 830 w 873"/>
              <a:gd name="T52" fmla="*/ 846 w 873"/>
              <a:gd name="T53" fmla="*/ 862 w 8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</a:cxnLst>
            <a:rect l="0" t="0" r="r" b="b"/>
            <a:pathLst>
              <a:path w="873">
                <a:moveTo>
                  <a:pt x="6" y="0"/>
                </a:moveTo>
                <a:lnTo>
                  <a:pt x="8" y="0"/>
                </a:lnTo>
                <a:moveTo>
                  <a:pt x="14" y="0"/>
                </a:moveTo>
                <a:lnTo>
                  <a:pt x="16" y="0"/>
                </a:lnTo>
                <a:moveTo>
                  <a:pt x="22" y="0"/>
                </a:moveTo>
                <a:lnTo>
                  <a:pt x="24" y="0"/>
                </a:lnTo>
                <a:moveTo>
                  <a:pt x="30" y="0"/>
                </a:moveTo>
                <a:lnTo>
                  <a:pt x="32" y="0"/>
                </a:lnTo>
                <a:moveTo>
                  <a:pt x="38" y="0"/>
                </a:moveTo>
                <a:lnTo>
                  <a:pt x="40" y="0"/>
                </a:lnTo>
                <a:moveTo>
                  <a:pt x="46" y="0"/>
                </a:moveTo>
                <a:lnTo>
                  <a:pt x="48" y="0"/>
                </a:lnTo>
                <a:moveTo>
                  <a:pt x="54" y="0"/>
                </a:moveTo>
                <a:lnTo>
                  <a:pt x="56" y="0"/>
                </a:lnTo>
                <a:moveTo>
                  <a:pt x="62" y="0"/>
                </a:moveTo>
                <a:lnTo>
                  <a:pt x="64" y="0"/>
                </a:lnTo>
                <a:moveTo>
                  <a:pt x="70" y="0"/>
                </a:moveTo>
                <a:lnTo>
                  <a:pt x="72" y="0"/>
                </a:lnTo>
                <a:moveTo>
                  <a:pt x="78" y="0"/>
                </a:moveTo>
                <a:lnTo>
                  <a:pt x="80" y="0"/>
                </a:lnTo>
                <a:moveTo>
                  <a:pt x="86" y="0"/>
                </a:moveTo>
                <a:lnTo>
                  <a:pt x="88" y="0"/>
                </a:lnTo>
                <a:moveTo>
                  <a:pt x="94" y="0"/>
                </a:moveTo>
                <a:lnTo>
                  <a:pt x="96" y="0"/>
                </a:lnTo>
                <a:moveTo>
                  <a:pt x="102" y="0"/>
                </a:moveTo>
                <a:lnTo>
                  <a:pt x="104" y="0"/>
                </a:lnTo>
                <a:moveTo>
                  <a:pt x="110" y="0"/>
                </a:moveTo>
                <a:lnTo>
                  <a:pt x="112" y="0"/>
                </a:lnTo>
                <a:moveTo>
                  <a:pt x="118" y="0"/>
                </a:moveTo>
                <a:lnTo>
                  <a:pt x="120" y="0"/>
                </a:lnTo>
                <a:moveTo>
                  <a:pt x="126" y="0"/>
                </a:moveTo>
                <a:lnTo>
                  <a:pt x="128" y="0"/>
                </a:lnTo>
                <a:moveTo>
                  <a:pt x="134" y="0"/>
                </a:moveTo>
                <a:lnTo>
                  <a:pt x="136" y="0"/>
                </a:lnTo>
                <a:moveTo>
                  <a:pt x="142" y="0"/>
                </a:moveTo>
                <a:lnTo>
                  <a:pt x="144" y="0"/>
                </a:lnTo>
                <a:moveTo>
                  <a:pt x="150" y="0"/>
                </a:moveTo>
                <a:lnTo>
                  <a:pt x="152" y="0"/>
                </a:lnTo>
                <a:moveTo>
                  <a:pt x="158" y="0"/>
                </a:moveTo>
                <a:lnTo>
                  <a:pt x="160" y="0"/>
                </a:lnTo>
                <a:moveTo>
                  <a:pt x="166" y="0"/>
                </a:moveTo>
                <a:lnTo>
                  <a:pt x="168" y="0"/>
                </a:lnTo>
                <a:moveTo>
                  <a:pt x="174" y="0"/>
                </a:moveTo>
                <a:lnTo>
                  <a:pt x="176" y="0"/>
                </a:lnTo>
                <a:moveTo>
                  <a:pt x="182" y="0"/>
                </a:moveTo>
                <a:lnTo>
                  <a:pt x="184" y="0"/>
                </a:lnTo>
                <a:moveTo>
                  <a:pt x="190" y="0"/>
                </a:moveTo>
                <a:lnTo>
                  <a:pt x="192" y="0"/>
                </a:lnTo>
                <a:moveTo>
                  <a:pt x="198" y="0"/>
                </a:moveTo>
                <a:lnTo>
                  <a:pt x="200" y="0"/>
                </a:lnTo>
                <a:moveTo>
                  <a:pt x="206" y="0"/>
                </a:moveTo>
                <a:lnTo>
                  <a:pt x="208" y="0"/>
                </a:lnTo>
                <a:moveTo>
                  <a:pt x="214" y="0"/>
                </a:moveTo>
                <a:lnTo>
                  <a:pt x="216" y="0"/>
                </a:lnTo>
                <a:moveTo>
                  <a:pt x="222" y="0"/>
                </a:moveTo>
                <a:lnTo>
                  <a:pt x="224" y="0"/>
                </a:lnTo>
                <a:moveTo>
                  <a:pt x="230" y="0"/>
                </a:moveTo>
                <a:lnTo>
                  <a:pt x="232" y="0"/>
                </a:lnTo>
                <a:moveTo>
                  <a:pt x="238" y="0"/>
                </a:moveTo>
                <a:lnTo>
                  <a:pt x="240" y="0"/>
                </a:lnTo>
                <a:moveTo>
                  <a:pt x="246" y="0"/>
                </a:moveTo>
                <a:lnTo>
                  <a:pt x="248" y="0"/>
                </a:lnTo>
                <a:moveTo>
                  <a:pt x="254" y="0"/>
                </a:moveTo>
                <a:lnTo>
                  <a:pt x="256" y="0"/>
                </a:lnTo>
                <a:moveTo>
                  <a:pt x="262" y="0"/>
                </a:moveTo>
                <a:lnTo>
                  <a:pt x="264" y="0"/>
                </a:lnTo>
                <a:moveTo>
                  <a:pt x="270" y="0"/>
                </a:moveTo>
                <a:lnTo>
                  <a:pt x="272" y="0"/>
                </a:lnTo>
                <a:moveTo>
                  <a:pt x="278" y="0"/>
                </a:moveTo>
                <a:lnTo>
                  <a:pt x="280" y="0"/>
                </a:lnTo>
                <a:moveTo>
                  <a:pt x="286" y="0"/>
                </a:moveTo>
                <a:lnTo>
                  <a:pt x="288" y="0"/>
                </a:lnTo>
                <a:moveTo>
                  <a:pt x="294" y="0"/>
                </a:moveTo>
                <a:lnTo>
                  <a:pt x="296" y="0"/>
                </a:lnTo>
                <a:moveTo>
                  <a:pt x="302" y="0"/>
                </a:moveTo>
                <a:lnTo>
                  <a:pt x="304" y="0"/>
                </a:lnTo>
                <a:moveTo>
                  <a:pt x="310" y="0"/>
                </a:moveTo>
                <a:lnTo>
                  <a:pt x="312" y="0"/>
                </a:lnTo>
                <a:moveTo>
                  <a:pt x="318" y="0"/>
                </a:moveTo>
                <a:lnTo>
                  <a:pt x="320" y="0"/>
                </a:lnTo>
                <a:moveTo>
                  <a:pt x="326" y="0"/>
                </a:moveTo>
                <a:lnTo>
                  <a:pt x="328" y="0"/>
                </a:lnTo>
                <a:moveTo>
                  <a:pt x="334" y="0"/>
                </a:moveTo>
                <a:lnTo>
                  <a:pt x="336" y="0"/>
                </a:lnTo>
                <a:moveTo>
                  <a:pt x="342" y="0"/>
                </a:moveTo>
                <a:lnTo>
                  <a:pt x="344" y="0"/>
                </a:lnTo>
                <a:moveTo>
                  <a:pt x="350" y="0"/>
                </a:moveTo>
                <a:lnTo>
                  <a:pt x="352" y="0"/>
                </a:lnTo>
                <a:moveTo>
                  <a:pt x="358" y="0"/>
                </a:moveTo>
                <a:lnTo>
                  <a:pt x="360" y="0"/>
                </a:lnTo>
                <a:moveTo>
                  <a:pt x="366" y="0"/>
                </a:moveTo>
                <a:lnTo>
                  <a:pt x="368" y="0"/>
                </a:lnTo>
                <a:moveTo>
                  <a:pt x="374" y="0"/>
                </a:moveTo>
                <a:lnTo>
                  <a:pt x="376" y="0"/>
                </a:lnTo>
                <a:moveTo>
                  <a:pt x="382" y="0"/>
                </a:moveTo>
                <a:lnTo>
                  <a:pt x="384" y="0"/>
                </a:lnTo>
                <a:moveTo>
                  <a:pt x="390" y="0"/>
                </a:moveTo>
                <a:lnTo>
                  <a:pt x="392" y="0"/>
                </a:lnTo>
                <a:moveTo>
                  <a:pt x="398" y="0"/>
                </a:moveTo>
                <a:lnTo>
                  <a:pt x="400" y="0"/>
                </a:lnTo>
                <a:moveTo>
                  <a:pt x="406" y="0"/>
                </a:moveTo>
                <a:lnTo>
                  <a:pt x="408" y="0"/>
                </a:lnTo>
                <a:moveTo>
                  <a:pt x="414" y="0"/>
                </a:moveTo>
                <a:lnTo>
                  <a:pt x="416" y="0"/>
                </a:lnTo>
                <a:moveTo>
                  <a:pt x="422" y="0"/>
                </a:moveTo>
                <a:lnTo>
                  <a:pt x="424" y="0"/>
                </a:lnTo>
                <a:moveTo>
                  <a:pt x="430" y="0"/>
                </a:moveTo>
                <a:lnTo>
                  <a:pt x="432" y="0"/>
                </a:lnTo>
                <a:moveTo>
                  <a:pt x="438" y="0"/>
                </a:moveTo>
                <a:lnTo>
                  <a:pt x="440" y="0"/>
                </a:lnTo>
                <a:moveTo>
                  <a:pt x="446" y="0"/>
                </a:moveTo>
                <a:lnTo>
                  <a:pt x="448" y="0"/>
                </a:lnTo>
                <a:moveTo>
                  <a:pt x="454" y="0"/>
                </a:moveTo>
                <a:lnTo>
                  <a:pt x="456" y="0"/>
                </a:lnTo>
                <a:moveTo>
                  <a:pt x="462" y="0"/>
                </a:moveTo>
                <a:lnTo>
                  <a:pt x="464" y="0"/>
                </a:lnTo>
                <a:moveTo>
                  <a:pt x="470" y="0"/>
                </a:moveTo>
                <a:lnTo>
                  <a:pt x="472" y="0"/>
                </a:lnTo>
                <a:moveTo>
                  <a:pt x="478" y="0"/>
                </a:moveTo>
                <a:lnTo>
                  <a:pt x="480" y="0"/>
                </a:lnTo>
                <a:moveTo>
                  <a:pt x="486" y="0"/>
                </a:moveTo>
                <a:lnTo>
                  <a:pt x="488" y="0"/>
                </a:lnTo>
                <a:moveTo>
                  <a:pt x="494" y="0"/>
                </a:moveTo>
                <a:lnTo>
                  <a:pt x="496" y="0"/>
                </a:lnTo>
                <a:moveTo>
                  <a:pt x="502" y="0"/>
                </a:moveTo>
                <a:lnTo>
                  <a:pt x="504" y="0"/>
                </a:lnTo>
                <a:moveTo>
                  <a:pt x="510" y="0"/>
                </a:moveTo>
                <a:lnTo>
                  <a:pt x="512" y="0"/>
                </a:lnTo>
                <a:moveTo>
                  <a:pt x="518" y="0"/>
                </a:moveTo>
                <a:lnTo>
                  <a:pt x="520" y="0"/>
                </a:lnTo>
                <a:moveTo>
                  <a:pt x="526" y="0"/>
                </a:moveTo>
                <a:lnTo>
                  <a:pt x="528" y="0"/>
                </a:lnTo>
                <a:moveTo>
                  <a:pt x="534" y="0"/>
                </a:moveTo>
                <a:lnTo>
                  <a:pt x="536" y="0"/>
                </a:lnTo>
                <a:moveTo>
                  <a:pt x="542" y="0"/>
                </a:moveTo>
                <a:lnTo>
                  <a:pt x="544" y="0"/>
                </a:lnTo>
                <a:moveTo>
                  <a:pt x="550" y="0"/>
                </a:moveTo>
                <a:lnTo>
                  <a:pt x="552" y="0"/>
                </a:lnTo>
                <a:moveTo>
                  <a:pt x="558" y="0"/>
                </a:moveTo>
                <a:lnTo>
                  <a:pt x="560" y="0"/>
                </a:lnTo>
                <a:moveTo>
                  <a:pt x="566" y="0"/>
                </a:moveTo>
                <a:lnTo>
                  <a:pt x="568" y="0"/>
                </a:lnTo>
                <a:moveTo>
                  <a:pt x="574" y="0"/>
                </a:moveTo>
                <a:lnTo>
                  <a:pt x="576" y="0"/>
                </a:lnTo>
                <a:moveTo>
                  <a:pt x="582" y="0"/>
                </a:moveTo>
                <a:lnTo>
                  <a:pt x="584" y="0"/>
                </a:lnTo>
                <a:moveTo>
                  <a:pt x="590" y="0"/>
                </a:moveTo>
                <a:lnTo>
                  <a:pt x="592" y="0"/>
                </a:lnTo>
                <a:moveTo>
                  <a:pt x="598" y="0"/>
                </a:moveTo>
                <a:lnTo>
                  <a:pt x="600" y="0"/>
                </a:lnTo>
                <a:moveTo>
                  <a:pt x="606" y="0"/>
                </a:moveTo>
                <a:lnTo>
                  <a:pt x="608" y="0"/>
                </a:lnTo>
                <a:moveTo>
                  <a:pt x="614" y="0"/>
                </a:moveTo>
                <a:lnTo>
                  <a:pt x="616" y="0"/>
                </a:lnTo>
                <a:moveTo>
                  <a:pt x="622" y="0"/>
                </a:moveTo>
                <a:lnTo>
                  <a:pt x="624" y="0"/>
                </a:lnTo>
                <a:moveTo>
                  <a:pt x="630" y="0"/>
                </a:moveTo>
                <a:lnTo>
                  <a:pt x="632" y="0"/>
                </a:lnTo>
                <a:moveTo>
                  <a:pt x="638" y="0"/>
                </a:moveTo>
                <a:lnTo>
                  <a:pt x="640" y="0"/>
                </a:lnTo>
                <a:moveTo>
                  <a:pt x="646" y="0"/>
                </a:moveTo>
                <a:lnTo>
                  <a:pt x="648" y="0"/>
                </a:lnTo>
                <a:moveTo>
                  <a:pt x="654" y="0"/>
                </a:moveTo>
                <a:lnTo>
                  <a:pt x="656" y="0"/>
                </a:lnTo>
                <a:moveTo>
                  <a:pt x="662" y="0"/>
                </a:moveTo>
                <a:lnTo>
                  <a:pt x="664" y="0"/>
                </a:lnTo>
                <a:moveTo>
                  <a:pt x="670" y="0"/>
                </a:moveTo>
                <a:lnTo>
                  <a:pt x="672" y="0"/>
                </a:lnTo>
                <a:moveTo>
                  <a:pt x="678" y="0"/>
                </a:moveTo>
                <a:lnTo>
                  <a:pt x="680" y="0"/>
                </a:lnTo>
                <a:moveTo>
                  <a:pt x="686" y="0"/>
                </a:moveTo>
                <a:lnTo>
                  <a:pt x="688" y="0"/>
                </a:lnTo>
                <a:moveTo>
                  <a:pt x="694" y="0"/>
                </a:moveTo>
                <a:lnTo>
                  <a:pt x="696" y="0"/>
                </a:lnTo>
                <a:moveTo>
                  <a:pt x="702" y="0"/>
                </a:moveTo>
                <a:lnTo>
                  <a:pt x="704" y="0"/>
                </a:lnTo>
                <a:moveTo>
                  <a:pt x="710" y="0"/>
                </a:moveTo>
                <a:lnTo>
                  <a:pt x="712" y="0"/>
                </a:lnTo>
                <a:moveTo>
                  <a:pt x="718" y="0"/>
                </a:moveTo>
                <a:lnTo>
                  <a:pt x="720" y="0"/>
                </a:lnTo>
                <a:moveTo>
                  <a:pt x="726" y="0"/>
                </a:moveTo>
                <a:lnTo>
                  <a:pt x="728" y="0"/>
                </a:lnTo>
                <a:moveTo>
                  <a:pt x="734" y="0"/>
                </a:moveTo>
                <a:lnTo>
                  <a:pt x="736" y="0"/>
                </a:lnTo>
                <a:moveTo>
                  <a:pt x="742" y="0"/>
                </a:moveTo>
                <a:lnTo>
                  <a:pt x="744" y="0"/>
                </a:lnTo>
                <a:moveTo>
                  <a:pt x="750" y="0"/>
                </a:moveTo>
                <a:lnTo>
                  <a:pt x="752" y="0"/>
                </a:lnTo>
                <a:moveTo>
                  <a:pt x="758" y="0"/>
                </a:moveTo>
                <a:lnTo>
                  <a:pt x="760" y="0"/>
                </a:lnTo>
                <a:moveTo>
                  <a:pt x="766" y="0"/>
                </a:moveTo>
                <a:lnTo>
                  <a:pt x="768" y="0"/>
                </a:lnTo>
                <a:moveTo>
                  <a:pt x="774" y="0"/>
                </a:moveTo>
                <a:lnTo>
                  <a:pt x="776" y="0"/>
                </a:lnTo>
                <a:moveTo>
                  <a:pt x="782" y="0"/>
                </a:moveTo>
                <a:lnTo>
                  <a:pt x="784" y="0"/>
                </a:lnTo>
                <a:moveTo>
                  <a:pt x="790" y="0"/>
                </a:moveTo>
                <a:lnTo>
                  <a:pt x="792" y="0"/>
                </a:lnTo>
                <a:moveTo>
                  <a:pt x="798" y="0"/>
                </a:moveTo>
                <a:lnTo>
                  <a:pt x="800" y="0"/>
                </a:lnTo>
                <a:moveTo>
                  <a:pt x="806" y="0"/>
                </a:moveTo>
                <a:lnTo>
                  <a:pt x="808" y="0"/>
                </a:lnTo>
                <a:moveTo>
                  <a:pt x="814" y="0"/>
                </a:moveTo>
                <a:lnTo>
                  <a:pt x="816" y="0"/>
                </a:lnTo>
                <a:moveTo>
                  <a:pt x="822" y="0"/>
                </a:moveTo>
                <a:lnTo>
                  <a:pt x="824" y="0"/>
                </a:lnTo>
                <a:moveTo>
                  <a:pt x="830" y="0"/>
                </a:moveTo>
                <a:lnTo>
                  <a:pt x="832" y="0"/>
                </a:lnTo>
                <a:moveTo>
                  <a:pt x="838" y="0"/>
                </a:moveTo>
                <a:lnTo>
                  <a:pt x="840" y="0"/>
                </a:lnTo>
                <a:moveTo>
                  <a:pt x="846" y="0"/>
                </a:moveTo>
                <a:lnTo>
                  <a:pt x="848" y="0"/>
                </a:lnTo>
                <a:moveTo>
                  <a:pt x="854" y="0"/>
                </a:moveTo>
                <a:lnTo>
                  <a:pt x="856" y="0"/>
                </a:lnTo>
                <a:moveTo>
                  <a:pt x="862" y="0"/>
                </a:moveTo>
                <a:lnTo>
                  <a:pt x="864" y="0"/>
                </a:lnTo>
                <a:moveTo>
                  <a:pt x="870" y="0"/>
                </a:moveTo>
                <a:lnTo>
                  <a:pt x="872" y="0"/>
                </a:lnTo>
              </a:path>
            </a:pathLst>
          </a:custGeom>
          <a:noFill/>
          <a:ln w="20638" cap="flat">
            <a:solidFill>
              <a:srgbClr val="BEBEB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49">
            <a:extLst>
              <a:ext uri="{FF2B5EF4-FFF2-40B4-BE49-F238E27FC236}">
                <a16:creationId xmlns:a16="http://schemas.microsoft.com/office/drawing/2014/main" id="{E0170130-1178-45E8-B1A7-52FA107D755D}"/>
              </a:ext>
            </a:extLst>
          </p:cNvPr>
          <p:cNvSpPr>
            <a:spLocks/>
          </p:cNvSpPr>
          <p:nvPr/>
        </p:nvSpPr>
        <p:spPr bwMode="auto">
          <a:xfrm>
            <a:off x="2690018" y="-748559"/>
            <a:ext cx="8018463" cy="5686425"/>
          </a:xfrm>
          <a:custGeom>
            <a:avLst/>
            <a:gdLst>
              <a:gd name="T0" fmla="*/ 0 w 757"/>
              <a:gd name="T1" fmla="*/ 537 h 537"/>
              <a:gd name="T2" fmla="*/ 38 w 757"/>
              <a:gd name="T3" fmla="*/ 537 h 537"/>
              <a:gd name="T4" fmla="*/ 76 w 757"/>
              <a:gd name="T5" fmla="*/ 536 h 537"/>
              <a:gd name="T6" fmla="*/ 114 w 757"/>
              <a:gd name="T7" fmla="*/ 535 h 537"/>
              <a:gd name="T8" fmla="*/ 152 w 757"/>
              <a:gd name="T9" fmla="*/ 533 h 537"/>
              <a:gd name="T10" fmla="*/ 189 w 757"/>
              <a:gd name="T11" fmla="*/ 531 h 537"/>
              <a:gd name="T12" fmla="*/ 227 w 757"/>
              <a:gd name="T13" fmla="*/ 529 h 537"/>
              <a:gd name="T14" fmla="*/ 265 w 757"/>
              <a:gd name="T15" fmla="*/ 525 h 537"/>
              <a:gd name="T16" fmla="*/ 303 w 757"/>
              <a:gd name="T17" fmla="*/ 521 h 537"/>
              <a:gd name="T18" fmla="*/ 341 w 757"/>
              <a:gd name="T19" fmla="*/ 515 h 537"/>
              <a:gd name="T20" fmla="*/ 379 w 757"/>
              <a:gd name="T21" fmla="*/ 507 h 537"/>
              <a:gd name="T22" fmla="*/ 417 w 757"/>
              <a:gd name="T23" fmla="*/ 497 h 537"/>
              <a:gd name="T24" fmla="*/ 454 w 757"/>
              <a:gd name="T25" fmla="*/ 483 h 537"/>
              <a:gd name="T26" fmla="*/ 492 w 757"/>
              <a:gd name="T27" fmla="*/ 465 h 537"/>
              <a:gd name="T28" fmla="*/ 530 w 757"/>
              <a:gd name="T29" fmla="*/ 440 h 537"/>
              <a:gd name="T30" fmla="*/ 568 w 757"/>
              <a:gd name="T31" fmla="*/ 408 h 537"/>
              <a:gd name="T32" fmla="*/ 606 w 757"/>
              <a:gd name="T33" fmla="*/ 365 h 537"/>
              <a:gd name="T34" fmla="*/ 644 w 757"/>
              <a:gd name="T35" fmla="*/ 308 h 537"/>
              <a:gd name="T36" fmla="*/ 682 w 757"/>
              <a:gd name="T37" fmla="*/ 232 h 537"/>
              <a:gd name="T38" fmla="*/ 720 w 757"/>
              <a:gd name="T39" fmla="*/ 132 h 537"/>
              <a:gd name="T40" fmla="*/ 757 w 757"/>
              <a:gd name="T4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57" h="537">
                <a:moveTo>
                  <a:pt x="0" y="537"/>
                </a:moveTo>
                <a:lnTo>
                  <a:pt x="38" y="537"/>
                </a:lnTo>
                <a:lnTo>
                  <a:pt x="76" y="536"/>
                </a:lnTo>
                <a:lnTo>
                  <a:pt x="114" y="535"/>
                </a:lnTo>
                <a:lnTo>
                  <a:pt x="152" y="533"/>
                </a:lnTo>
                <a:lnTo>
                  <a:pt x="189" y="531"/>
                </a:lnTo>
                <a:lnTo>
                  <a:pt x="227" y="529"/>
                </a:lnTo>
                <a:lnTo>
                  <a:pt x="265" y="525"/>
                </a:lnTo>
                <a:lnTo>
                  <a:pt x="303" y="521"/>
                </a:lnTo>
                <a:lnTo>
                  <a:pt x="341" y="515"/>
                </a:lnTo>
                <a:lnTo>
                  <a:pt x="379" y="507"/>
                </a:lnTo>
                <a:lnTo>
                  <a:pt x="417" y="497"/>
                </a:lnTo>
                <a:lnTo>
                  <a:pt x="454" y="483"/>
                </a:lnTo>
                <a:lnTo>
                  <a:pt x="492" y="465"/>
                </a:lnTo>
                <a:lnTo>
                  <a:pt x="530" y="440"/>
                </a:lnTo>
                <a:lnTo>
                  <a:pt x="568" y="408"/>
                </a:lnTo>
                <a:lnTo>
                  <a:pt x="606" y="365"/>
                </a:lnTo>
                <a:lnTo>
                  <a:pt x="644" y="308"/>
                </a:lnTo>
                <a:lnTo>
                  <a:pt x="682" y="232"/>
                </a:lnTo>
                <a:lnTo>
                  <a:pt x="720" y="132"/>
                </a:lnTo>
                <a:lnTo>
                  <a:pt x="757" y="0"/>
                </a:lnTo>
              </a:path>
            </a:pathLst>
          </a:custGeom>
          <a:noFill/>
          <a:ln w="523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1">
            <a:extLst>
              <a:ext uri="{FF2B5EF4-FFF2-40B4-BE49-F238E27FC236}">
                <a16:creationId xmlns:a16="http://schemas.microsoft.com/office/drawing/2014/main" id="{81ACBB8B-105C-4DA2-AFC2-F2EE705B56DC}"/>
              </a:ext>
            </a:extLst>
          </p:cNvPr>
          <p:cNvSpPr>
            <a:spLocks/>
          </p:cNvSpPr>
          <p:nvPr/>
        </p:nvSpPr>
        <p:spPr bwMode="auto">
          <a:xfrm>
            <a:off x="4575968" y="4874366"/>
            <a:ext cx="158750" cy="158750"/>
          </a:xfrm>
          <a:custGeom>
            <a:avLst/>
            <a:gdLst>
              <a:gd name="T0" fmla="*/ 0 w 100"/>
              <a:gd name="T1" fmla="*/ 54 h 100"/>
              <a:gd name="T2" fmla="*/ 53 w 100"/>
              <a:gd name="T3" fmla="*/ 0 h 100"/>
              <a:gd name="T4" fmla="*/ 100 w 100"/>
              <a:gd name="T5" fmla="*/ 54 h 100"/>
              <a:gd name="T6" fmla="*/ 53 w 100"/>
              <a:gd name="T7" fmla="*/ 100 h 100"/>
              <a:gd name="T8" fmla="*/ 0 w 100"/>
              <a:gd name="T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54"/>
                </a:moveTo>
                <a:lnTo>
                  <a:pt x="53" y="0"/>
                </a:lnTo>
                <a:lnTo>
                  <a:pt x="100" y="54"/>
                </a:lnTo>
                <a:lnTo>
                  <a:pt x="53" y="100"/>
                </a:lnTo>
                <a:lnTo>
                  <a:pt x="0" y="54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58">
            <a:extLst>
              <a:ext uri="{FF2B5EF4-FFF2-40B4-BE49-F238E27FC236}">
                <a16:creationId xmlns:a16="http://schemas.microsoft.com/office/drawing/2014/main" id="{B829698C-DAF4-42BB-9FD3-C261E6B296C7}"/>
              </a:ext>
            </a:extLst>
          </p:cNvPr>
          <p:cNvSpPr>
            <a:spLocks/>
          </p:cNvSpPr>
          <p:nvPr/>
        </p:nvSpPr>
        <p:spPr bwMode="auto">
          <a:xfrm>
            <a:off x="6015831" y="4715616"/>
            <a:ext cx="169863" cy="158750"/>
          </a:xfrm>
          <a:custGeom>
            <a:avLst/>
            <a:gdLst>
              <a:gd name="T0" fmla="*/ 0 w 107"/>
              <a:gd name="T1" fmla="*/ 47 h 100"/>
              <a:gd name="T2" fmla="*/ 54 w 107"/>
              <a:gd name="T3" fmla="*/ 0 h 100"/>
              <a:gd name="T4" fmla="*/ 107 w 107"/>
              <a:gd name="T5" fmla="*/ 47 h 100"/>
              <a:gd name="T6" fmla="*/ 54 w 107"/>
              <a:gd name="T7" fmla="*/ 100 h 100"/>
              <a:gd name="T8" fmla="*/ 0 w 107"/>
              <a:gd name="T9" fmla="*/ 4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0">
                <a:moveTo>
                  <a:pt x="0" y="47"/>
                </a:moveTo>
                <a:lnTo>
                  <a:pt x="54" y="0"/>
                </a:lnTo>
                <a:lnTo>
                  <a:pt x="107" y="47"/>
                </a:lnTo>
                <a:lnTo>
                  <a:pt x="54" y="100"/>
                </a:lnTo>
                <a:lnTo>
                  <a:pt x="0" y="47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61">
            <a:extLst>
              <a:ext uri="{FF2B5EF4-FFF2-40B4-BE49-F238E27FC236}">
                <a16:creationId xmlns:a16="http://schemas.microsoft.com/office/drawing/2014/main" id="{DCC656C4-B1CF-4AC4-B3A2-AE89F0C56A1D}"/>
              </a:ext>
            </a:extLst>
          </p:cNvPr>
          <p:cNvSpPr>
            <a:spLocks/>
          </p:cNvSpPr>
          <p:nvPr/>
        </p:nvSpPr>
        <p:spPr bwMode="auto">
          <a:xfrm>
            <a:off x="5741193" y="4842616"/>
            <a:ext cx="158750" cy="158750"/>
          </a:xfrm>
          <a:custGeom>
            <a:avLst/>
            <a:gdLst>
              <a:gd name="T0" fmla="*/ 0 w 100"/>
              <a:gd name="T1" fmla="*/ 54 h 100"/>
              <a:gd name="T2" fmla="*/ 47 w 100"/>
              <a:gd name="T3" fmla="*/ 0 h 100"/>
              <a:gd name="T4" fmla="*/ 100 w 100"/>
              <a:gd name="T5" fmla="*/ 54 h 100"/>
              <a:gd name="T6" fmla="*/ 47 w 100"/>
              <a:gd name="T7" fmla="*/ 100 h 100"/>
              <a:gd name="T8" fmla="*/ 0 w 100"/>
              <a:gd name="T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54"/>
                </a:moveTo>
                <a:lnTo>
                  <a:pt x="47" y="0"/>
                </a:lnTo>
                <a:lnTo>
                  <a:pt x="100" y="54"/>
                </a:lnTo>
                <a:lnTo>
                  <a:pt x="47" y="100"/>
                </a:lnTo>
                <a:lnTo>
                  <a:pt x="0" y="54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62">
            <a:extLst>
              <a:ext uri="{FF2B5EF4-FFF2-40B4-BE49-F238E27FC236}">
                <a16:creationId xmlns:a16="http://schemas.microsoft.com/office/drawing/2014/main" id="{9FEE3803-C622-4071-9C62-42FA78835A14}"/>
              </a:ext>
            </a:extLst>
          </p:cNvPr>
          <p:cNvSpPr>
            <a:spLocks/>
          </p:cNvSpPr>
          <p:nvPr/>
        </p:nvSpPr>
        <p:spPr bwMode="auto">
          <a:xfrm>
            <a:off x="6981031" y="4069504"/>
            <a:ext cx="158750" cy="160338"/>
          </a:xfrm>
          <a:custGeom>
            <a:avLst/>
            <a:gdLst>
              <a:gd name="T0" fmla="*/ 0 w 100"/>
              <a:gd name="T1" fmla="*/ 47 h 101"/>
              <a:gd name="T2" fmla="*/ 53 w 100"/>
              <a:gd name="T3" fmla="*/ 0 h 101"/>
              <a:gd name="T4" fmla="*/ 100 w 100"/>
              <a:gd name="T5" fmla="*/ 47 h 101"/>
              <a:gd name="T6" fmla="*/ 53 w 100"/>
              <a:gd name="T7" fmla="*/ 101 h 101"/>
              <a:gd name="T8" fmla="*/ 0 w 100"/>
              <a:gd name="T9" fmla="*/ 4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1">
                <a:moveTo>
                  <a:pt x="0" y="47"/>
                </a:moveTo>
                <a:lnTo>
                  <a:pt x="53" y="0"/>
                </a:lnTo>
                <a:lnTo>
                  <a:pt x="100" y="47"/>
                </a:lnTo>
                <a:lnTo>
                  <a:pt x="53" y="101"/>
                </a:lnTo>
                <a:lnTo>
                  <a:pt x="0" y="47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1">
            <a:extLst>
              <a:ext uri="{FF2B5EF4-FFF2-40B4-BE49-F238E27FC236}">
                <a16:creationId xmlns:a16="http://schemas.microsoft.com/office/drawing/2014/main" id="{5F27A1E6-54E0-43F0-80DE-50D8DDCC83CD}"/>
              </a:ext>
            </a:extLst>
          </p:cNvPr>
          <p:cNvSpPr>
            <a:spLocks/>
          </p:cNvSpPr>
          <p:nvPr/>
        </p:nvSpPr>
        <p:spPr bwMode="auto">
          <a:xfrm>
            <a:off x="5496718" y="4504479"/>
            <a:ext cx="160338" cy="169863"/>
          </a:xfrm>
          <a:custGeom>
            <a:avLst/>
            <a:gdLst>
              <a:gd name="T0" fmla="*/ 0 w 101"/>
              <a:gd name="T1" fmla="*/ 53 h 107"/>
              <a:gd name="T2" fmla="*/ 54 w 101"/>
              <a:gd name="T3" fmla="*/ 0 h 107"/>
              <a:gd name="T4" fmla="*/ 101 w 101"/>
              <a:gd name="T5" fmla="*/ 53 h 107"/>
              <a:gd name="T6" fmla="*/ 54 w 101"/>
              <a:gd name="T7" fmla="*/ 107 h 107"/>
              <a:gd name="T8" fmla="*/ 0 w 101"/>
              <a:gd name="T9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7">
                <a:moveTo>
                  <a:pt x="0" y="53"/>
                </a:moveTo>
                <a:lnTo>
                  <a:pt x="54" y="0"/>
                </a:lnTo>
                <a:lnTo>
                  <a:pt x="101" y="53"/>
                </a:lnTo>
                <a:lnTo>
                  <a:pt x="54" y="107"/>
                </a:lnTo>
                <a:lnTo>
                  <a:pt x="0" y="53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2">
            <a:extLst>
              <a:ext uri="{FF2B5EF4-FFF2-40B4-BE49-F238E27FC236}">
                <a16:creationId xmlns:a16="http://schemas.microsoft.com/office/drawing/2014/main" id="{B632738D-2C78-4605-B752-3F96B5914D04}"/>
              </a:ext>
            </a:extLst>
          </p:cNvPr>
          <p:cNvSpPr>
            <a:spLocks/>
          </p:cNvSpPr>
          <p:nvPr/>
        </p:nvSpPr>
        <p:spPr bwMode="auto">
          <a:xfrm>
            <a:off x="4131468" y="4504479"/>
            <a:ext cx="168275" cy="169863"/>
          </a:xfrm>
          <a:custGeom>
            <a:avLst/>
            <a:gdLst>
              <a:gd name="T0" fmla="*/ 0 w 106"/>
              <a:gd name="T1" fmla="*/ 53 h 107"/>
              <a:gd name="T2" fmla="*/ 53 w 106"/>
              <a:gd name="T3" fmla="*/ 0 h 107"/>
              <a:gd name="T4" fmla="*/ 106 w 106"/>
              <a:gd name="T5" fmla="*/ 53 h 107"/>
              <a:gd name="T6" fmla="*/ 53 w 106"/>
              <a:gd name="T7" fmla="*/ 107 h 107"/>
              <a:gd name="T8" fmla="*/ 0 w 106"/>
              <a:gd name="T9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0" y="53"/>
                </a:moveTo>
                <a:lnTo>
                  <a:pt x="53" y="0"/>
                </a:lnTo>
                <a:lnTo>
                  <a:pt x="106" y="53"/>
                </a:lnTo>
                <a:lnTo>
                  <a:pt x="53" y="107"/>
                </a:lnTo>
                <a:lnTo>
                  <a:pt x="0" y="53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80">
            <a:extLst>
              <a:ext uri="{FF2B5EF4-FFF2-40B4-BE49-F238E27FC236}">
                <a16:creationId xmlns:a16="http://schemas.microsoft.com/office/drawing/2014/main" id="{9996618E-BAAC-49CD-8789-64E8A306B48A}"/>
              </a:ext>
            </a:extLst>
          </p:cNvPr>
          <p:cNvSpPr>
            <a:spLocks/>
          </p:cNvSpPr>
          <p:nvPr/>
        </p:nvSpPr>
        <p:spPr bwMode="auto">
          <a:xfrm>
            <a:off x="4575968" y="4874366"/>
            <a:ext cx="158750" cy="158750"/>
          </a:xfrm>
          <a:custGeom>
            <a:avLst/>
            <a:gdLst>
              <a:gd name="T0" fmla="*/ 0 w 100"/>
              <a:gd name="T1" fmla="*/ 54 h 100"/>
              <a:gd name="T2" fmla="*/ 53 w 100"/>
              <a:gd name="T3" fmla="*/ 0 h 100"/>
              <a:gd name="T4" fmla="*/ 100 w 100"/>
              <a:gd name="T5" fmla="*/ 54 h 100"/>
              <a:gd name="T6" fmla="*/ 53 w 100"/>
              <a:gd name="T7" fmla="*/ 100 h 100"/>
              <a:gd name="T8" fmla="*/ 0 w 100"/>
              <a:gd name="T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54"/>
                </a:moveTo>
                <a:lnTo>
                  <a:pt x="53" y="0"/>
                </a:lnTo>
                <a:lnTo>
                  <a:pt x="100" y="54"/>
                </a:lnTo>
                <a:lnTo>
                  <a:pt x="53" y="100"/>
                </a:lnTo>
                <a:lnTo>
                  <a:pt x="0" y="54"/>
                </a:lnTo>
                <a:close/>
              </a:path>
            </a:pathLst>
          </a:custGeom>
          <a:solidFill>
            <a:srgbClr val="F87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82">
            <a:extLst>
              <a:ext uri="{FF2B5EF4-FFF2-40B4-BE49-F238E27FC236}">
                <a16:creationId xmlns:a16="http://schemas.microsoft.com/office/drawing/2014/main" id="{9CD38034-7DC9-4586-9BD9-435D0458A444}"/>
              </a:ext>
            </a:extLst>
          </p:cNvPr>
          <p:cNvSpPr>
            <a:spLocks/>
          </p:cNvSpPr>
          <p:nvPr/>
        </p:nvSpPr>
        <p:spPr bwMode="auto">
          <a:xfrm>
            <a:off x="7548553" y="3580049"/>
            <a:ext cx="158750" cy="158750"/>
          </a:xfrm>
          <a:custGeom>
            <a:avLst/>
            <a:gdLst>
              <a:gd name="T0" fmla="*/ 0 w 100"/>
              <a:gd name="T1" fmla="*/ 46 h 100"/>
              <a:gd name="T2" fmla="*/ 54 w 100"/>
              <a:gd name="T3" fmla="*/ 0 h 100"/>
              <a:gd name="T4" fmla="*/ 100 w 100"/>
              <a:gd name="T5" fmla="*/ 46 h 100"/>
              <a:gd name="T6" fmla="*/ 54 w 100"/>
              <a:gd name="T7" fmla="*/ 100 h 100"/>
              <a:gd name="T8" fmla="*/ 0 w 100"/>
              <a:gd name="T9" fmla="*/ 4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46"/>
                </a:moveTo>
                <a:lnTo>
                  <a:pt x="54" y="0"/>
                </a:lnTo>
                <a:lnTo>
                  <a:pt x="100" y="46"/>
                </a:lnTo>
                <a:lnTo>
                  <a:pt x="54" y="100"/>
                </a:lnTo>
                <a:lnTo>
                  <a:pt x="0" y="46"/>
                </a:lnTo>
                <a:close/>
              </a:path>
            </a:pathLst>
          </a:custGeom>
          <a:solidFill>
            <a:srgbClr val="D0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81">
            <a:extLst>
              <a:ext uri="{FF2B5EF4-FFF2-40B4-BE49-F238E27FC236}">
                <a16:creationId xmlns:a16="http://schemas.microsoft.com/office/drawing/2014/main" id="{83DE5F7E-4ECE-4569-BD62-C936750A0F21}"/>
              </a:ext>
            </a:extLst>
          </p:cNvPr>
          <p:cNvSpPr>
            <a:spLocks/>
          </p:cNvSpPr>
          <p:nvPr/>
        </p:nvSpPr>
        <p:spPr bwMode="auto">
          <a:xfrm>
            <a:off x="7919412" y="4027436"/>
            <a:ext cx="169863" cy="169863"/>
          </a:xfrm>
          <a:custGeom>
            <a:avLst/>
            <a:gdLst>
              <a:gd name="T0" fmla="*/ 0 w 107"/>
              <a:gd name="T1" fmla="*/ 54 h 107"/>
              <a:gd name="T2" fmla="*/ 53 w 107"/>
              <a:gd name="T3" fmla="*/ 0 h 107"/>
              <a:gd name="T4" fmla="*/ 107 w 107"/>
              <a:gd name="T5" fmla="*/ 54 h 107"/>
              <a:gd name="T6" fmla="*/ 53 w 107"/>
              <a:gd name="T7" fmla="*/ 107 h 107"/>
              <a:gd name="T8" fmla="*/ 0 w 107"/>
              <a:gd name="T9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0" y="54"/>
                </a:moveTo>
                <a:lnTo>
                  <a:pt x="53" y="0"/>
                </a:lnTo>
                <a:lnTo>
                  <a:pt x="107" y="54"/>
                </a:lnTo>
                <a:lnTo>
                  <a:pt x="53" y="107"/>
                </a:lnTo>
                <a:lnTo>
                  <a:pt x="0" y="54"/>
                </a:lnTo>
                <a:close/>
              </a:path>
            </a:pathLst>
          </a:custGeom>
          <a:solidFill>
            <a:srgbClr val="E78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83">
            <a:extLst>
              <a:ext uri="{FF2B5EF4-FFF2-40B4-BE49-F238E27FC236}">
                <a16:creationId xmlns:a16="http://schemas.microsoft.com/office/drawing/2014/main" id="{863335DA-FD4F-4C78-913F-C7714AA39567}"/>
              </a:ext>
            </a:extLst>
          </p:cNvPr>
          <p:cNvSpPr>
            <a:spLocks/>
          </p:cNvSpPr>
          <p:nvPr/>
        </p:nvSpPr>
        <p:spPr bwMode="auto">
          <a:xfrm>
            <a:off x="9298266" y="3915820"/>
            <a:ext cx="158750" cy="158750"/>
          </a:xfrm>
          <a:custGeom>
            <a:avLst/>
            <a:gdLst>
              <a:gd name="T0" fmla="*/ 0 w 100"/>
              <a:gd name="T1" fmla="*/ 46 h 100"/>
              <a:gd name="T2" fmla="*/ 53 w 100"/>
              <a:gd name="T3" fmla="*/ 0 h 100"/>
              <a:gd name="T4" fmla="*/ 100 w 100"/>
              <a:gd name="T5" fmla="*/ 46 h 100"/>
              <a:gd name="T6" fmla="*/ 53 w 100"/>
              <a:gd name="T7" fmla="*/ 100 h 100"/>
              <a:gd name="T8" fmla="*/ 0 w 100"/>
              <a:gd name="T9" fmla="*/ 4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46"/>
                </a:moveTo>
                <a:lnTo>
                  <a:pt x="53" y="0"/>
                </a:lnTo>
                <a:lnTo>
                  <a:pt x="100" y="46"/>
                </a:lnTo>
                <a:lnTo>
                  <a:pt x="53" y="100"/>
                </a:lnTo>
                <a:lnTo>
                  <a:pt x="0" y="46"/>
                </a:lnTo>
                <a:close/>
              </a:path>
            </a:pathLst>
          </a:custGeom>
          <a:solidFill>
            <a:srgbClr val="B2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84">
            <a:extLst>
              <a:ext uri="{FF2B5EF4-FFF2-40B4-BE49-F238E27FC236}">
                <a16:creationId xmlns:a16="http://schemas.microsoft.com/office/drawing/2014/main" id="{133BB8A1-2290-4481-905E-102F22BF03A8}"/>
              </a:ext>
            </a:extLst>
          </p:cNvPr>
          <p:cNvSpPr>
            <a:spLocks/>
          </p:cNvSpPr>
          <p:nvPr/>
        </p:nvSpPr>
        <p:spPr bwMode="auto">
          <a:xfrm>
            <a:off x="6015831" y="4715616"/>
            <a:ext cx="169863" cy="158750"/>
          </a:xfrm>
          <a:custGeom>
            <a:avLst/>
            <a:gdLst>
              <a:gd name="T0" fmla="*/ 0 w 107"/>
              <a:gd name="T1" fmla="*/ 47 h 100"/>
              <a:gd name="T2" fmla="*/ 54 w 107"/>
              <a:gd name="T3" fmla="*/ 0 h 100"/>
              <a:gd name="T4" fmla="*/ 107 w 107"/>
              <a:gd name="T5" fmla="*/ 47 h 100"/>
              <a:gd name="T6" fmla="*/ 54 w 107"/>
              <a:gd name="T7" fmla="*/ 100 h 100"/>
              <a:gd name="T8" fmla="*/ 0 w 107"/>
              <a:gd name="T9" fmla="*/ 4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0">
                <a:moveTo>
                  <a:pt x="0" y="47"/>
                </a:moveTo>
                <a:lnTo>
                  <a:pt x="54" y="0"/>
                </a:lnTo>
                <a:lnTo>
                  <a:pt x="107" y="47"/>
                </a:lnTo>
                <a:lnTo>
                  <a:pt x="54" y="100"/>
                </a:lnTo>
                <a:lnTo>
                  <a:pt x="0" y="47"/>
                </a:lnTo>
                <a:close/>
              </a:path>
            </a:pathLst>
          </a:custGeom>
          <a:solidFill>
            <a:srgbClr val="89A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5">
            <a:extLst>
              <a:ext uri="{FF2B5EF4-FFF2-40B4-BE49-F238E27FC236}">
                <a16:creationId xmlns:a16="http://schemas.microsoft.com/office/drawing/2014/main" id="{7B5F0164-F633-49D9-8535-CFD27892B8AA}"/>
              </a:ext>
            </a:extLst>
          </p:cNvPr>
          <p:cNvSpPr>
            <a:spLocks/>
          </p:cNvSpPr>
          <p:nvPr/>
        </p:nvSpPr>
        <p:spPr bwMode="auto">
          <a:xfrm>
            <a:off x="8961344" y="4102045"/>
            <a:ext cx="158750" cy="158750"/>
          </a:xfrm>
          <a:custGeom>
            <a:avLst/>
            <a:gdLst>
              <a:gd name="T0" fmla="*/ 0 w 100"/>
              <a:gd name="T1" fmla="*/ 53 h 100"/>
              <a:gd name="T2" fmla="*/ 46 w 100"/>
              <a:gd name="T3" fmla="*/ 0 h 100"/>
              <a:gd name="T4" fmla="*/ 100 w 100"/>
              <a:gd name="T5" fmla="*/ 53 h 100"/>
              <a:gd name="T6" fmla="*/ 46 w 100"/>
              <a:gd name="T7" fmla="*/ 100 h 100"/>
              <a:gd name="T8" fmla="*/ 0 w 100"/>
              <a:gd name="T9" fmla="*/ 5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53"/>
                </a:moveTo>
                <a:lnTo>
                  <a:pt x="46" y="0"/>
                </a:lnTo>
                <a:lnTo>
                  <a:pt x="100" y="53"/>
                </a:lnTo>
                <a:lnTo>
                  <a:pt x="46" y="100"/>
                </a:lnTo>
                <a:lnTo>
                  <a:pt x="0" y="53"/>
                </a:lnTo>
                <a:close/>
              </a:path>
            </a:pathLst>
          </a:custGeom>
          <a:solidFill>
            <a:srgbClr val="45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86">
            <a:extLst>
              <a:ext uri="{FF2B5EF4-FFF2-40B4-BE49-F238E27FC236}">
                <a16:creationId xmlns:a16="http://schemas.microsoft.com/office/drawing/2014/main" id="{3F3F8C5B-9434-4DAC-97EC-3B2F80777122}"/>
              </a:ext>
            </a:extLst>
          </p:cNvPr>
          <p:cNvSpPr>
            <a:spLocks/>
          </p:cNvSpPr>
          <p:nvPr/>
        </p:nvSpPr>
        <p:spPr bwMode="auto">
          <a:xfrm>
            <a:off x="7996144" y="4203142"/>
            <a:ext cx="160338" cy="169863"/>
          </a:xfrm>
          <a:custGeom>
            <a:avLst/>
            <a:gdLst>
              <a:gd name="T0" fmla="*/ 0 w 101"/>
              <a:gd name="T1" fmla="*/ 53 h 107"/>
              <a:gd name="T2" fmla="*/ 47 w 101"/>
              <a:gd name="T3" fmla="*/ 0 h 107"/>
              <a:gd name="T4" fmla="*/ 101 w 101"/>
              <a:gd name="T5" fmla="*/ 53 h 107"/>
              <a:gd name="T6" fmla="*/ 47 w 101"/>
              <a:gd name="T7" fmla="*/ 107 h 107"/>
              <a:gd name="T8" fmla="*/ 0 w 101"/>
              <a:gd name="T9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7">
                <a:moveTo>
                  <a:pt x="0" y="53"/>
                </a:moveTo>
                <a:lnTo>
                  <a:pt x="47" y="0"/>
                </a:lnTo>
                <a:lnTo>
                  <a:pt x="101" y="53"/>
                </a:lnTo>
                <a:lnTo>
                  <a:pt x="47" y="107"/>
                </a:lnTo>
                <a:lnTo>
                  <a:pt x="0" y="53"/>
                </a:lnTo>
                <a:close/>
              </a:path>
            </a:pathLst>
          </a:custGeom>
          <a:solidFill>
            <a:srgbClr val="00BC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87">
            <a:extLst>
              <a:ext uri="{FF2B5EF4-FFF2-40B4-BE49-F238E27FC236}">
                <a16:creationId xmlns:a16="http://schemas.microsoft.com/office/drawing/2014/main" id="{FF1C200B-564A-4E09-BD38-9FDF182701BD}"/>
              </a:ext>
            </a:extLst>
          </p:cNvPr>
          <p:cNvSpPr>
            <a:spLocks/>
          </p:cNvSpPr>
          <p:nvPr/>
        </p:nvSpPr>
        <p:spPr bwMode="auto">
          <a:xfrm>
            <a:off x="5741193" y="4842616"/>
            <a:ext cx="158750" cy="158750"/>
          </a:xfrm>
          <a:custGeom>
            <a:avLst/>
            <a:gdLst>
              <a:gd name="T0" fmla="*/ 0 w 100"/>
              <a:gd name="T1" fmla="*/ 54 h 100"/>
              <a:gd name="T2" fmla="*/ 47 w 100"/>
              <a:gd name="T3" fmla="*/ 0 h 100"/>
              <a:gd name="T4" fmla="*/ 100 w 100"/>
              <a:gd name="T5" fmla="*/ 54 h 100"/>
              <a:gd name="T6" fmla="*/ 47 w 100"/>
              <a:gd name="T7" fmla="*/ 100 h 100"/>
              <a:gd name="T8" fmla="*/ 0 w 100"/>
              <a:gd name="T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54"/>
                </a:moveTo>
                <a:lnTo>
                  <a:pt x="47" y="0"/>
                </a:lnTo>
                <a:lnTo>
                  <a:pt x="100" y="54"/>
                </a:lnTo>
                <a:lnTo>
                  <a:pt x="47" y="100"/>
                </a:lnTo>
                <a:lnTo>
                  <a:pt x="0" y="54"/>
                </a:lnTo>
                <a:close/>
              </a:path>
            </a:pathLst>
          </a:custGeom>
          <a:solidFill>
            <a:srgbClr val="00C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88">
            <a:extLst>
              <a:ext uri="{FF2B5EF4-FFF2-40B4-BE49-F238E27FC236}">
                <a16:creationId xmlns:a16="http://schemas.microsoft.com/office/drawing/2014/main" id="{EC9F18D9-119A-44E0-BEC9-A7F1706D441A}"/>
              </a:ext>
            </a:extLst>
          </p:cNvPr>
          <p:cNvSpPr>
            <a:spLocks/>
          </p:cNvSpPr>
          <p:nvPr/>
        </p:nvSpPr>
        <p:spPr bwMode="auto">
          <a:xfrm>
            <a:off x="6981031" y="4069504"/>
            <a:ext cx="158750" cy="160338"/>
          </a:xfrm>
          <a:custGeom>
            <a:avLst/>
            <a:gdLst>
              <a:gd name="T0" fmla="*/ 0 w 100"/>
              <a:gd name="T1" fmla="*/ 47 h 101"/>
              <a:gd name="T2" fmla="*/ 53 w 100"/>
              <a:gd name="T3" fmla="*/ 0 h 101"/>
              <a:gd name="T4" fmla="*/ 100 w 100"/>
              <a:gd name="T5" fmla="*/ 47 h 101"/>
              <a:gd name="T6" fmla="*/ 53 w 100"/>
              <a:gd name="T7" fmla="*/ 101 h 101"/>
              <a:gd name="T8" fmla="*/ 0 w 100"/>
              <a:gd name="T9" fmla="*/ 4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1">
                <a:moveTo>
                  <a:pt x="0" y="47"/>
                </a:moveTo>
                <a:lnTo>
                  <a:pt x="53" y="0"/>
                </a:lnTo>
                <a:lnTo>
                  <a:pt x="100" y="47"/>
                </a:lnTo>
                <a:lnTo>
                  <a:pt x="53" y="101"/>
                </a:lnTo>
                <a:lnTo>
                  <a:pt x="0" y="47"/>
                </a:lnTo>
                <a:close/>
              </a:path>
            </a:pathLst>
          </a:custGeom>
          <a:solidFill>
            <a:srgbClr val="00C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89">
            <a:extLst>
              <a:ext uri="{FF2B5EF4-FFF2-40B4-BE49-F238E27FC236}">
                <a16:creationId xmlns:a16="http://schemas.microsoft.com/office/drawing/2014/main" id="{F646B536-0988-43A9-B804-16BA802C8766}"/>
              </a:ext>
            </a:extLst>
          </p:cNvPr>
          <p:cNvSpPr>
            <a:spLocks/>
          </p:cNvSpPr>
          <p:nvPr/>
        </p:nvSpPr>
        <p:spPr bwMode="auto">
          <a:xfrm>
            <a:off x="8175133" y="3567129"/>
            <a:ext cx="158750" cy="158750"/>
          </a:xfrm>
          <a:custGeom>
            <a:avLst/>
            <a:gdLst>
              <a:gd name="T0" fmla="*/ 0 w 100"/>
              <a:gd name="T1" fmla="*/ 53 h 100"/>
              <a:gd name="T2" fmla="*/ 47 w 100"/>
              <a:gd name="T3" fmla="*/ 0 h 100"/>
              <a:gd name="T4" fmla="*/ 100 w 100"/>
              <a:gd name="T5" fmla="*/ 53 h 100"/>
              <a:gd name="T6" fmla="*/ 47 w 100"/>
              <a:gd name="T7" fmla="*/ 100 h 100"/>
              <a:gd name="T8" fmla="*/ 0 w 100"/>
              <a:gd name="T9" fmla="*/ 5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53"/>
                </a:moveTo>
                <a:lnTo>
                  <a:pt x="47" y="0"/>
                </a:lnTo>
                <a:lnTo>
                  <a:pt x="100" y="53"/>
                </a:lnTo>
                <a:lnTo>
                  <a:pt x="47" y="100"/>
                </a:lnTo>
                <a:lnTo>
                  <a:pt x="0" y="53"/>
                </a:lnTo>
                <a:close/>
              </a:path>
            </a:pathLst>
          </a:custGeom>
          <a:solidFill>
            <a:srgbClr val="00BCD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95" name="Freeform 190">
            <a:extLst>
              <a:ext uri="{FF2B5EF4-FFF2-40B4-BE49-F238E27FC236}">
                <a16:creationId xmlns:a16="http://schemas.microsoft.com/office/drawing/2014/main" id="{D66D138B-8B6B-44B8-A0D0-11EBB787DDE6}"/>
              </a:ext>
            </a:extLst>
          </p:cNvPr>
          <p:cNvSpPr>
            <a:spLocks/>
          </p:cNvSpPr>
          <p:nvPr/>
        </p:nvSpPr>
        <p:spPr bwMode="auto">
          <a:xfrm>
            <a:off x="8910008" y="3118229"/>
            <a:ext cx="158750" cy="158750"/>
          </a:xfrm>
          <a:custGeom>
            <a:avLst/>
            <a:gdLst>
              <a:gd name="T0" fmla="*/ 0 w 100"/>
              <a:gd name="T1" fmla="*/ 46 h 100"/>
              <a:gd name="T2" fmla="*/ 54 w 100"/>
              <a:gd name="T3" fmla="*/ 0 h 100"/>
              <a:gd name="T4" fmla="*/ 100 w 100"/>
              <a:gd name="T5" fmla="*/ 46 h 100"/>
              <a:gd name="T6" fmla="*/ 54 w 100"/>
              <a:gd name="T7" fmla="*/ 100 h 100"/>
              <a:gd name="T8" fmla="*/ 0 w 100"/>
              <a:gd name="T9" fmla="*/ 4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46"/>
                </a:moveTo>
                <a:lnTo>
                  <a:pt x="54" y="0"/>
                </a:lnTo>
                <a:lnTo>
                  <a:pt x="100" y="46"/>
                </a:lnTo>
                <a:lnTo>
                  <a:pt x="54" y="100"/>
                </a:lnTo>
                <a:lnTo>
                  <a:pt x="0" y="46"/>
                </a:lnTo>
                <a:close/>
              </a:path>
            </a:pathLst>
          </a:custGeom>
          <a:solidFill>
            <a:srgbClr val="00B3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91">
            <a:extLst>
              <a:ext uri="{FF2B5EF4-FFF2-40B4-BE49-F238E27FC236}">
                <a16:creationId xmlns:a16="http://schemas.microsoft.com/office/drawing/2014/main" id="{46F13F64-0DE5-4CC2-BB5D-1975B2A59B7C}"/>
              </a:ext>
            </a:extLst>
          </p:cNvPr>
          <p:cNvSpPr>
            <a:spLocks/>
          </p:cNvSpPr>
          <p:nvPr/>
        </p:nvSpPr>
        <p:spPr bwMode="auto">
          <a:xfrm>
            <a:off x="7743031" y="4274114"/>
            <a:ext cx="158750" cy="158750"/>
          </a:xfrm>
          <a:custGeom>
            <a:avLst/>
            <a:gdLst>
              <a:gd name="T0" fmla="*/ 0 w 100"/>
              <a:gd name="T1" fmla="*/ 53 h 100"/>
              <a:gd name="T2" fmla="*/ 53 w 100"/>
              <a:gd name="T3" fmla="*/ 0 h 100"/>
              <a:gd name="T4" fmla="*/ 100 w 100"/>
              <a:gd name="T5" fmla="*/ 53 h 100"/>
              <a:gd name="T6" fmla="*/ 53 w 100"/>
              <a:gd name="T7" fmla="*/ 100 h 100"/>
              <a:gd name="T8" fmla="*/ 0 w 100"/>
              <a:gd name="T9" fmla="*/ 5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53"/>
                </a:moveTo>
                <a:lnTo>
                  <a:pt x="53" y="0"/>
                </a:lnTo>
                <a:lnTo>
                  <a:pt x="100" y="53"/>
                </a:lnTo>
                <a:lnTo>
                  <a:pt x="53" y="100"/>
                </a:lnTo>
                <a:lnTo>
                  <a:pt x="0" y="53"/>
                </a:lnTo>
                <a:close/>
              </a:path>
            </a:pathLst>
          </a:custGeom>
          <a:solidFill>
            <a:srgbClr val="29A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92">
            <a:extLst>
              <a:ext uri="{FF2B5EF4-FFF2-40B4-BE49-F238E27FC236}">
                <a16:creationId xmlns:a16="http://schemas.microsoft.com/office/drawing/2014/main" id="{6FD2F3B6-7CF4-40FC-AA22-0A455EB68651}"/>
              </a:ext>
            </a:extLst>
          </p:cNvPr>
          <p:cNvSpPr>
            <a:spLocks/>
          </p:cNvSpPr>
          <p:nvPr/>
        </p:nvSpPr>
        <p:spPr bwMode="auto">
          <a:xfrm>
            <a:off x="5496718" y="4504479"/>
            <a:ext cx="160338" cy="169863"/>
          </a:xfrm>
          <a:custGeom>
            <a:avLst/>
            <a:gdLst>
              <a:gd name="T0" fmla="*/ 0 w 101"/>
              <a:gd name="T1" fmla="*/ 53 h 107"/>
              <a:gd name="T2" fmla="*/ 54 w 101"/>
              <a:gd name="T3" fmla="*/ 0 h 107"/>
              <a:gd name="T4" fmla="*/ 101 w 101"/>
              <a:gd name="T5" fmla="*/ 53 h 107"/>
              <a:gd name="T6" fmla="*/ 54 w 101"/>
              <a:gd name="T7" fmla="*/ 107 h 107"/>
              <a:gd name="T8" fmla="*/ 0 w 101"/>
              <a:gd name="T9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7">
                <a:moveTo>
                  <a:pt x="0" y="53"/>
                </a:moveTo>
                <a:lnTo>
                  <a:pt x="54" y="0"/>
                </a:lnTo>
                <a:lnTo>
                  <a:pt x="101" y="53"/>
                </a:lnTo>
                <a:lnTo>
                  <a:pt x="54" y="107"/>
                </a:lnTo>
                <a:lnTo>
                  <a:pt x="0" y="53"/>
                </a:lnTo>
                <a:close/>
              </a:path>
            </a:pathLst>
          </a:custGeom>
          <a:solidFill>
            <a:srgbClr val="9C8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93">
            <a:extLst>
              <a:ext uri="{FF2B5EF4-FFF2-40B4-BE49-F238E27FC236}">
                <a16:creationId xmlns:a16="http://schemas.microsoft.com/office/drawing/2014/main" id="{A4C5622E-2E19-4586-A387-DB32A1667A2D}"/>
              </a:ext>
            </a:extLst>
          </p:cNvPr>
          <p:cNvSpPr>
            <a:spLocks/>
          </p:cNvSpPr>
          <p:nvPr/>
        </p:nvSpPr>
        <p:spPr bwMode="auto">
          <a:xfrm>
            <a:off x="4131468" y="4504479"/>
            <a:ext cx="168275" cy="169863"/>
          </a:xfrm>
          <a:custGeom>
            <a:avLst/>
            <a:gdLst>
              <a:gd name="T0" fmla="*/ 0 w 106"/>
              <a:gd name="T1" fmla="*/ 53 h 107"/>
              <a:gd name="T2" fmla="*/ 53 w 106"/>
              <a:gd name="T3" fmla="*/ 0 h 107"/>
              <a:gd name="T4" fmla="*/ 106 w 106"/>
              <a:gd name="T5" fmla="*/ 53 h 107"/>
              <a:gd name="T6" fmla="*/ 53 w 106"/>
              <a:gd name="T7" fmla="*/ 107 h 107"/>
              <a:gd name="T8" fmla="*/ 0 w 106"/>
              <a:gd name="T9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0" y="53"/>
                </a:moveTo>
                <a:lnTo>
                  <a:pt x="53" y="0"/>
                </a:lnTo>
                <a:lnTo>
                  <a:pt x="106" y="53"/>
                </a:lnTo>
                <a:lnTo>
                  <a:pt x="53" y="107"/>
                </a:lnTo>
                <a:lnTo>
                  <a:pt x="0" y="53"/>
                </a:lnTo>
                <a:close/>
              </a:path>
            </a:pathLst>
          </a:custGeom>
          <a:solidFill>
            <a:srgbClr val="D27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94">
            <a:extLst>
              <a:ext uri="{FF2B5EF4-FFF2-40B4-BE49-F238E27FC236}">
                <a16:creationId xmlns:a16="http://schemas.microsoft.com/office/drawing/2014/main" id="{D22952F6-F97A-4C6D-BE0F-C1F570048F3C}"/>
              </a:ext>
            </a:extLst>
          </p:cNvPr>
          <p:cNvSpPr>
            <a:spLocks/>
          </p:cNvSpPr>
          <p:nvPr/>
        </p:nvSpPr>
        <p:spPr bwMode="auto">
          <a:xfrm>
            <a:off x="8203406" y="3767441"/>
            <a:ext cx="158750" cy="158750"/>
          </a:xfrm>
          <a:custGeom>
            <a:avLst/>
            <a:gdLst>
              <a:gd name="T0" fmla="*/ 0 w 100"/>
              <a:gd name="T1" fmla="*/ 46 h 100"/>
              <a:gd name="T2" fmla="*/ 47 w 100"/>
              <a:gd name="T3" fmla="*/ 0 h 100"/>
              <a:gd name="T4" fmla="*/ 100 w 100"/>
              <a:gd name="T5" fmla="*/ 46 h 100"/>
              <a:gd name="T6" fmla="*/ 47 w 100"/>
              <a:gd name="T7" fmla="*/ 100 h 100"/>
              <a:gd name="T8" fmla="*/ 0 w 100"/>
              <a:gd name="T9" fmla="*/ 4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46"/>
                </a:moveTo>
                <a:lnTo>
                  <a:pt x="47" y="0"/>
                </a:lnTo>
                <a:lnTo>
                  <a:pt x="100" y="46"/>
                </a:lnTo>
                <a:lnTo>
                  <a:pt x="47" y="100"/>
                </a:lnTo>
                <a:lnTo>
                  <a:pt x="0" y="46"/>
                </a:lnTo>
                <a:close/>
              </a:path>
            </a:pathLst>
          </a:custGeom>
          <a:solidFill>
            <a:srgbClr val="F16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95">
            <a:extLst>
              <a:ext uri="{FF2B5EF4-FFF2-40B4-BE49-F238E27FC236}">
                <a16:creationId xmlns:a16="http://schemas.microsoft.com/office/drawing/2014/main" id="{E38AA688-1386-4F81-B1D8-AE3389EB094C}"/>
              </a:ext>
            </a:extLst>
          </p:cNvPr>
          <p:cNvSpPr>
            <a:spLocks/>
          </p:cNvSpPr>
          <p:nvPr/>
        </p:nvSpPr>
        <p:spPr bwMode="auto">
          <a:xfrm>
            <a:off x="7975748" y="3302742"/>
            <a:ext cx="160338" cy="158750"/>
          </a:xfrm>
          <a:custGeom>
            <a:avLst/>
            <a:gdLst>
              <a:gd name="T0" fmla="*/ 0 w 101"/>
              <a:gd name="T1" fmla="*/ 53 h 100"/>
              <a:gd name="T2" fmla="*/ 47 w 101"/>
              <a:gd name="T3" fmla="*/ 0 h 100"/>
              <a:gd name="T4" fmla="*/ 101 w 101"/>
              <a:gd name="T5" fmla="*/ 53 h 100"/>
              <a:gd name="T6" fmla="*/ 47 w 101"/>
              <a:gd name="T7" fmla="*/ 100 h 100"/>
              <a:gd name="T8" fmla="*/ 0 w 101"/>
              <a:gd name="T9" fmla="*/ 5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00">
                <a:moveTo>
                  <a:pt x="0" y="53"/>
                </a:moveTo>
                <a:lnTo>
                  <a:pt x="47" y="0"/>
                </a:lnTo>
                <a:lnTo>
                  <a:pt x="101" y="53"/>
                </a:lnTo>
                <a:lnTo>
                  <a:pt x="47" y="100"/>
                </a:lnTo>
                <a:lnTo>
                  <a:pt x="0" y="53"/>
                </a:lnTo>
                <a:close/>
              </a:path>
            </a:pathLst>
          </a:custGeom>
          <a:solidFill>
            <a:srgbClr val="FF61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96">
            <a:extLst>
              <a:ext uri="{FF2B5EF4-FFF2-40B4-BE49-F238E27FC236}">
                <a16:creationId xmlns:a16="http://schemas.microsoft.com/office/drawing/2014/main" id="{1476706E-611A-4EC2-95F4-BB709318D819}"/>
              </a:ext>
            </a:extLst>
          </p:cNvPr>
          <p:cNvSpPr>
            <a:spLocks/>
          </p:cNvSpPr>
          <p:nvPr/>
        </p:nvSpPr>
        <p:spPr bwMode="auto">
          <a:xfrm>
            <a:off x="8183562" y="4272704"/>
            <a:ext cx="158750" cy="158750"/>
          </a:xfrm>
          <a:custGeom>
            <a:avLst/>
            <a:gdLst>
              <a:gd name="T0" fmla="*/ 0 w 100"/>
              <a:gd name="T1" fmla="*/ 46 h 100"/>
              <a:gd name="T2" fmla="*/ 53 w 100"/>
              <a:gd name="T3" fmla="*/ 0 h 100"/>
              <a:gd name="T4" fmla="*/ 100 w 100"/>
              <a:gd name="T5" fmla="*/ 46 h 100"/>
              <a:gd name="T6" fmla="*/ 53 w 100"/>
              <a:gd name="T7" fmla="*/ 100 h 100"/>
              <a:gd name="T8" fmla="*/ 0 w 100"/>
              <a:gd name="T9" fmla="*/ 4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46"/>
                </a:moveTo>
                <a:lnTo>
                  <a:pt x="53" y="0"/>
                </a:lnTo>
                <a:lnTo>
                  <a:pt x="100" y="46"/>
                </a:lnTo>
                <a:lnTo>
                  <a:pt x="53" y="100"/>
                </a:lnTo>
                <a:lnTo>
                  <a:pt x="0" y="46"/>
                </a:lnTo>
                <a:close/>
              </a:path>
            </a:pathLst>
          </a:custGeom>
          <a:solidFill>
            <a:srgbClr val="FF6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199">
            <a:extLst>
              <a:ext uri="{FF2B5EF4-FFF2-40B4-BE49-F238E27FC236}">
                <a16:creationId xmlns:a16="http://schemas.microsoft.com/office/drawing/2014/main" id="{0973F893-9CB2-4384-963D-22DAFDC0F8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4918" y="4293339"/>
            <a:ext cx="476248" cy="1877"/>
          </a:xfrm>
          <a:prstGeom prst="line">
            <a:avLst/>
          </a:prstGeom>
          <a:noFill/>
          <a:ln w="11113" cap="rnd">
            <a:solidFill>
              <a:srgbClr val="00BC5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Rectangle 205">
            <a:extLst>
              <a:ext uri="{FF2B5EF4-FFF2-40B4-BE49-F238E27FC236}">
                <a16:creationId xmlns:a16="http://schemas.microsoft.com/office/drawing/2014/main" id="{3BA999CF-2750-4482-AFD3-DCBE8F10E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09" y="4583751"/>
            <a:ext cx="10291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8766D"/>
                </a:solidFill>
                <a:effectLst/>
                <a:latin typeface="Arial" panose="020B0604020202020204" pitchFamily="34" charset="0"/>
              </a:rPr>
              <a:t>Big Horn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Rectangle 208">
            <a:extLst>
              <a:ext uri="{FF2B5EF4-FFF2-40B4-BE49-F238E27FC236}">
                <a16:creationId xmlns:a16="http://schemas.microsoft.com/office/drawing/2014/main" id="{DB6CC811-59EE-47CC-89DB-3B9E7C22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918" y="3853604"/>
            <a:ext cx="66524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E7851E"/>
                </a:solidFill>
                <a:effectLst/>
                <a:latin typeface="Arial" panose="020B0604020202020204" pitchFamily="34" charset="0"/>
              </a:rPr>
              <a:t>Boise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Rectangle 211">
            <a:extLst>
              <a:ext uri="{FF2B5EF4-FFF2-40B4-BE49-F238E27FC236}">
                <a16:creationId xmlns:a16="http://schemas.microsoft.com/office/drawing/2014/main" id="{D8C8BD11-D202-41B5-B840-2229C790F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188" y="3452644"/>
            <a:ext cx="100668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D09400"/>
                </a:solidFill>
                <a:effectLst/>
                <a:latin typeface="Arial" panose="020B0604020202020204" pitchFamily="34" charset="0"/>
              </a:rPr>
              <a:t>Cascade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214">
            <a:extLst>
              <a:ext uri="{FF2B5EF4-FFF2-40B4-BE49-F238E27FC236}">
                <a16:creationId xmlns:a16="http://schemas.microsoft.com/office/drawing/2014/main" id="{243E25BC-02F8-41D0-A2B5-E2C5A573F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960" y="3891699"/>
            <a:ext cx="88165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B2A100"/>
                </a:solidFill>
                <a:effectLst/>
                <a:latin typeface="Arial" panose="020B0604020202020204" pitchFamily="34" charset="0"/>
              </a:rPr>
              <a:t>Eugene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217">
            <a:extLst>
              <a:ext uri="{FF2B5EF4-FFF2-40B4-BE49-F238E27FC236}">
                <a16:creationId xmlns:a16="http://schemas.microsoft.com/office/drawing/2014/main" id="{35BC4C72-7481-4341-8E07-A87FA22A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337" y="4352367"/>
            <a:ext cx="8143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89AC00"/>
                </a:solidFill>
                <a:effectLst/>
                <a:latin typeface="Arial" panose="020B0604020202020204" pitchFamily="34" charset="0"/>
              </a:rPr>
              <a:t>Fergus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20">
            <a:extLst>
              <a:ext uri="{FF2B5EF4-FFF2-40B4-BE49-F238E27FC236}">
                <a16:creationId xmlns:a16="http://schemas.microsoft.com/office/drawing/2014/main" id="{BE6C5052-2314-449E-90B2-5D4AF883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657" y="4134674"/>
            <a:ext cx="100508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45B500"/>
                </a:solidFill>
                <a:effectLst/>
                <a:latin typeface="Arial" panose="020B0604020202020204" pitchFamily="34" charset="0"/>
              </a:rPr>
              <a:t>Flathead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Rectangle 223">
            <a:extLst>
              <a:ext uri="{FF2B5EF4-FFF2-40B4-BE49-F238E27FC236}">
                <a16:creationId xmlns:a16="http://schemas.microsoft.com/office/drawing/2014/main" id="{47E0365A-E0F7-431E-BE13-07DD90CA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305" y="4127953"/>
            <a:ext cx="89447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BC51"/>
                </a:solidFill>
                <a:effectLst/>
                <a:latin typeface="Arial" panose="020B0604020202020204" pitchFamily="34" charset="0"/>
              </a:rPr>
              <a:t>Gallatin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226">
            <a:extLst>
              <a:ext uri="{FF2B5EF4-FFF2-40B4-BE49-F238E27FC236}">
                <a16:creationId xmlns:a16="http://schemas.microsoft.com/office/drawing/2014/main" id="{AA952B01-EF6D-4A0B-96FB-E8B97DC6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290" y="4909002"/>
            <a:ext cx="8271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C087"/>
                </a:solidFill>
                <a:effectLst/>
                <a:latin typeface="Arial" panose="020B0604020202020204" pitchFamily="34" charset="0"/>
              </a:rPr>
              <a:t>Glacier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229">
            <a:extLst>
              <a:ext uri="{FF2B5EF4-FFF2-40B4-BE49-F238E27FC236}">
                <a16:creationId xmlns:a16="http://schemas.microsoft.com/office/drawing/2014/main" id="{A9110CFD-CBB6-4926-BD97-7A0AFCD2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293" y="3910754"/>
            <a:ext cx="3783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C0B2"/>
                </a:solidFill>
                <a:effectLst/>
                <a:latin typeface="Arial" panose="020B0604020202020204" pitchFamily="34" charset="0"/>
              </a:rPr>
              <a:t>Hill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7" name="Rectangle 232">
            <a:extLst>
              <a:ext uri="{FF2B5EF4-FFF2-40B4-BE49-F238E27FC236}">
                <a16:creationId xmlns:a16="http://schemas.microsoft.com/office/drawing/2014/main" id="{19878086-1A54-480B-802D-A03FCF47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725" y="3435729"/>
            <a:ext cx="1316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CD6"/>
                </a:solidFill>
                <a:effectLst/>
                <a:highlight>
                  <a:srgbClr val="FFFBFA"/>
                </a:highlight>
                <a:latin typeface="Arial" panose="020B0604020202020204" pitchFamily="34" charset="0"/>
              </a:rPr>
              <a:t>Missoula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BFA"/>
              </a:highlight>
              <a:latin typeface="Arial" panose="020B0604020202020204" pitchFamily="34" charset="0"/>
            </a:endParaRPr>
          </a:p>
        </p:txBody>
      </p:sp>
      <p:sp>
        <p:nvSpPr>
          <p:cNvPr id="240" name="Rectangle 235">
            <a:extLst>
              <a:ext uri="{FF2B5EF4-FFF2-40B4-BE49-F238E27FC236}">
                <a16:creationId xmlns:a16="http://schemas.microsoft.com/office/drawing/2014/main" id="{049FBD9C-C634-429B-A4FA-F479E514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781" y="3014252"/>
            <a:ext cx="98905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00B3F2"/>
                </a:solidFill>
                <a:effectLst/>
                <a:latin typeface="Arial" panose="020B0604020202020204" pitchFamily="34" charset="0"/>
              </a:rPr>
              <a:t>Portland</a:t>
            </a:r>
            <a:endParaRPr kumimoji="0" lang="en-US" altLang="en-US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238">
            <a:extLst>
              <a:ext uri="{FF2B5EF4-FFF2-40B4-BE49-F238E27FC236}">
                <a16:creationId xmlns:a16="http://schemas.microsoft.com/office/drawing/2014/main" id="{2D1C5DB5-FFB0-44E8-9D3F-19F2A02B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496" y="4539068"/>
            <a:ext cx="992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A3FF"/>
                </a:solidFill>
                <a:effectLst/>
                <a:highlight>
                  <a:srgbClr val="FFFBFA"/>
                </a:highlight>
                <a:latin typeface="Arial" panose="020B0604020202020204" pitchFamily="34" charset="0"/>
              </a:rPr>
              <a:t>Ravalli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BFA"/>
              </a:highlight>
              <a:latin typeface="Arial" panose="020B0604020202020204" pitchFamily="34" charset="0"/>
            </a:endParaRPr>
          </a:p>
        </p:txBody>
      </p:sp>
      <p:sp>
        <p:nvSpPr>
          <p:cNvPr id="246" name="Rectangle 241">
            <a:extLst>
              <a:ext uri="{FF2B5EF4-FFF2-40B4-BE49-F238E27FC236}">
                <a16:creationId xmlns:a16="http://schemas.microsoft.com/office/drawing/2014/main" id="{A3019C07-6607-44EF-8BAD-961D4A74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462" y="4260795"/>
            <a:ext cx="10307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9C8DFF"/>
                </a:solidFill>
                <a:effectLst/>
                <a:latin typeface="Arial" panose="020B0604020202020204" pitchFamily="34" charset="0"/>
              </a:rPr>
              <a:t>Richland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244">
            <a:extLst>
              <a:ext uri="{FF2B5EF4-FFF2-40B4-BE49-F238E27FC236}">
                <a16:creationId xmlns:a16="http://schemas.microsoft.com/office/drawing/2014/main" id="{F2313AA9-C61C-4EB8-AD8E-AF26BF54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6" y="4363934"/>
            <a:ext cx="116859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D277FF"/>
                </a:solidFill>
                <a:effectLst/>
                <a:latin typeface="Arial" panose="020B0604020202020204" pitchFamily="34" charset="0"/>
              </a:rPr>
              <a:t>Roosevelt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Rectangle 247">
            <a:extLst>
              <a:ext uri="{FF2B5EF4-FFF2-40B4-BE49-F238E27FC236}">
                <a16:creationId xmlns:a16="http://schemas.microsoft.com/office/drawing/2014/main" id="{12162BA4-5934-4464-AEFA-784152B61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662" y="3658264"/>
            <a:ext cx="16014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166E8"/>
                </a:solidFill>
                <a:effectLst/>
                <a:latin typeface="Arial" panose="020B0604020202020204" pitchFamily="34" charset="0"/>
              </a:rPr>
              <a:t>Salt Lake City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Rectangle 250">
            <a:extLst>
              <a:ext uri="{FF2B5EF4-FFF2-40B4-BE49-F238E27FC236}">
                <a16:creationId xmlns:a16="http://schemas.microsoft.com/office/drawing/2014/main" id="{F0661317-0374-48DB-A3A5-AA30B8FC1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278" y="3217813"/>
            <a:ext cx="8015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61C7"/>
                </a:solidFill>
                <a:effectLst/>
                <a:latin typeface="Arial" panose="020B0604020202020204" pitchFamily="34" charset="0"/>
              </a:rPr>
              <a:t>Seattle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Rectangle 253">
            <a:extLst>
              <a:ext uri="{FF2B5EF4-FFF2-40B4-BE49-F238E27FC236}">
                <a16:creationId xmlns:a16="http://schemas.microsoft.com/office/drawing/2014/main" id="{144324DB-D772-4072-973D-A2049ADF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108" y="4336203"/>
            <a:ext cx="14100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F689E"/>
                </a:solidFill>
                <a:effectLst/>
                <a:latin typeface="Arial" panose="020B0604020202020204" pitchFamily="34" charset="0"/>
              </a:rPr>
              <a:t>Yellowstone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Line 254">
            <a:extLst>
              <a:ext uri="{FF2B5EF4-FFF2-40B4-BE49-F238E27FC236}">
                <a16:creationId xmlns:a16="http://schemas.microsoft.com/office/drawing/2014/main" id="{C8561698-F3BC-42CF-B730-213392F0E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4518" y="1062779"/>
            <a:ext cx="0" cy="40878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255">
            <a:extLst>
              <a:ext uri="{FF2B5EF4-FFF2-40B4-BE49-F238E27FC236}">
                <a16:creationId xmlns:a16="http://schemas.microsoft.com/office/drawing/2014/main" id="{9C2287ED-7616-4CA1-A4DB-5AAE74336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043" y="4853729"/>
            <a:ext cx="3714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Rectangle 256">
            <a:extLst>
              <a:ext uri="{FF2B5EF4-FFF2-40B4-BE49-F238E27FC236}">
                <a16:creationId xmlns:a16="http://schemas.microsoft.com/office/drawing/2014/main" id="{22E18CFC-B223-498C-9637-C66788A1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043" y="4790229"/>
            <a:ext cx="3714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Rectangle 257">
            <a:extLst>
              <a:ext uri="{FF2B5EF4-FFF2-40B4-BE49-F238E27FC236}">
                <a16:creationId xmlns:a16="http://schemas.microsoft.com/office/drawing/2014/main" id="{400EA51A-CEF0-4A57-AE9E-C1CF767F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043" y="4536229"/>
            <a:ext cx="3714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Rectangle 258">
            <a:extLst>
              <a:ext uri="{FF2B5EF4-FFF2-40B4-BE49-F238E27FC236}">
                <a16:creationId xmlns:a16="http://schemas.microsoft.com/office/drawing/2014/main" id="{B1629993-3580-4DF5-A7E1-DFA596FE9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268" y="3477366"/>
            <a:ext cx="4762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Rectangle 259">
            <a:extLst>
              <a:ext uri="{FF2B5EF4-FFF2-40B4-BE49-F238E27FC236}">
                <a16:creationId xmlns:a16="http://schemas.microsoft.com/office/drawing/2014/main" id="{A37DEF7E-8E36-4352-B4CF-2998F72F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268" y="1624754"/>
            <a:ext cx="4762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Line 260">
            <a:extLst>
              <a:ext uri="{FF2B5EF4-FFF2-40B4-BE49-F238E27FC236}">
                <a16:creationId xmlns:a16="http://schemas.microsoft.com/office/drawing/2014/main" id="{7A9DFB2F-B6FA-446E-8F21-849419DBB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018" y="4937866"/>
            <a:ext cx="63500" cy="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Line 261">
            <a:extLst>
              <a:ext uri="{FF2B5EF4-FFF2-40B4-BE49-F238E27FC236}">
                <a16:creationId xmlns:a16="http://schemas.microsoft.com/office/drawing/2014/main" id="{8AEF5203-4D64-47CC-A17B-155E9E0F5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018" y="4874366"/>
            <a:ext cx="63500" cy="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Line 262">
            <a:extLst>
              <a:ext uri="{FF2B5EF4-FFF2-40B4-BE49-F238E27FC236}">
                <a16:creationId xmlns:a16="http://schemas.microsoft.com/office/drawing/2014/main" id="{9C98A844-040E-410B-9056-2B48991BF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018" y="4620366"/>
            <a:ext cx="63500" cy="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Line 263">
            <a:extLst>
              <a:ext uri="{FF2B5EF4-FFF2-40B4-BE49-F238E27FC236}">
                <a16:creationId xmlns:a16="http://schemas.microsoft.com/office/drawing/2014/main" id="{D3A51EFB-27CA-4AD3-AF25-DE6E133BF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018" y="3572616"/>
            <a:ext cx="63500" cy="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264">
            <a:extLst>
              <a:ext uri="{FF2B5EF4-FFF2-40B4-BE49-F238E27FC236}">
                <a16:creationId xmlns:a16="http://schemas.microsoft.com/office/drawing/2014/main" id="{DF6D084E-77A0-4D1B-9F93-B661789D4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018" y="1708891"/>
            <a:ext cx="63500" cy="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Line 265">
            <a:extLst>
              <a:ext uri="{FF2B5EF4-FFF2-40B4-BE49-F238E27FC236}">
                <a16:creationId xmlns:a16="http://schemas.microsoft.com/office/drawing/2014/main" id="{ABB73A8D-7E1E-484D-9E64-60144E0C3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518" y="5150591"/>
            <a:ext cx="9267825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1" name="Line 266">
            <a:extLst>
              <a:ext uri="{FF2B5EF4-FFF2-40B4-BE49-F238E27FC236}">
                <a16:creationId xmlns:a16="http://schemas.microsoft.com/office/drawing/2014/main" id="{A7B63667-8648-49AF-9ACA-58E878B8A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0018" y="5150591"/>
            <a:ext cx="0" cy="6350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Line 267">
            <a:extLst>
              <a:ext uri="{FF2B5EF4-FFF2-40B4-BE49-F238E27FC236}">
                <a16:creationId xmlns:a16="http://schemas.microsoft.com/office/drawing/2014/main" id="{EC69B6D8-0FA4-41F0-838C-F62694F8A9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1856" y="5150591"/>
            <a:ext cx="0" cy="6350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Line 268">
            <a:extLst>
              <a:ext uri="{FF2B5EF4-FFF2-40B4-BE49-F238E27FC236}">
                <a16:creationId xmlns:a16="http://schemas.microsoft.com/office/drawing/2014/main" id="{F4968AC5-AB92-44EA-A1AB-0D2FEA786A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4806" y="5150591"/>
            <a:ext cx="0" cy="6350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Line 269">
            <a:extLst>
              <a:ext uri="{FF2B5EF4-FFF2-40B4-BE49-F238E27FC236}">
                <a16:creationId xmlns:a16="http://schemas.microsoft.com/office/drawing/2014/main" id="{47F54F6A-A137-4655-9B4B-4F214C15D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6643" y="5150591"/>
            <a:ext cx="0" cy="6350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Line 270">
            <a:extLst>
              <a:ext uri="{FF2B5EF4-FFF2-40B4-BE49-F238E27FC236}">
                <a16:creationId xmlns:a16="http://schemas.microsoft.com/office/drawing/2014/main" id="{946A08F9-EB4B-4842-A427-48FDD0D81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4731" y="5150591"/>
            <a:ext cx="0" cy="63500"/>
          </a:xfrm>
          <a:prstGeom prst="line">
            <a:avLst/>
          </a:prstGeom>
          <a:noFill/>
          <a:ln w="206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Rectangle 271">
            <a:extLst>
              <a:ext uri="{FF2B5EF4-FFF2-40B4-BE49-F238E27FC236}">
                <a16:creationId xmlns:a16="http://schemas.microsoft.com/office/drawing/2014/main" id="{8DCC9C81-F887-47E8-83DB-26FE0848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131" y="5268066"/>
            <a:ext cx="485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Rectangle 272">
            <a:extLst>
              <a:ext uri="{FF2B5EF4-FFF2-40B4-BE49-F238E27FC236}">
                <a16:creationId xmlns:a16="http://schemas.microsoft.com/office/drawing/2014/main" id="{BC195A89-290F-4A2B-9C3C-4370AFE75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968" y="5268066"/>
            <a:ext cx="485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Rectangle 273">
            <a:extLst>
              <a:ext uri="{FF2B5EF4-FFF2-40B4-BE49-F238E27FC236}">
                <a16:creationId xmlns:a16="http://schemas.microsoft.com/office/drawing/2014/main" id="{7E4B8366-47C2-41FA-9ABB-F5475021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918" y="5268066"/>
            <a:ext cx="485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Rectangle 274">
            <a:extLst>
              <a:ext uri="{FF2B5EF4-FFF2-40B4-BE49-F238E27FC236}">
                <a16:creationId xmlns:a16="http://schemas.microsoft.com/office/drawing/2014/main" id="{6659AC48-5A68-486B-80FA-406E0F1C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756" y="5268066"/>
            <a:ext cx="485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Rectangle 275">
            <a:extLst>
              <a:ext uri="{FF2B5EF4-FFF2-40B4-BE49-F238E27FC236}">
                <a16:creationId xmlns:a16="http://schemas.microsoft.com/office/drawing/2014/main" id="{5BC93903-38F7-4AAE-BDA4-1ADE0440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843" y="5268066"/>
            <a:ext cx="4857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Rectangle 276">
            <a:extLst>
              <a:ext uri="{FF2B5EF4-FFF2-40B4-BE49-F238E27FC236}">
                <a16:creationId xmlns:a16="http://schemas.microsoft.com/office/drawing/2014/main" id="{EC22B81E-8FAA-4017-BC64-B071FE8F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993" y="5520479"/>
            <a:ext cx="4978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Median Gross Rent as a Percentage of Income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Rectangle 277">
            <a:extLst>
              <a:ext uri="{FF2B5EF4-FFF2-40B4-BE49-F238E27FC236}">
                <a16:creationId xmlns:a16="http://schemas.microsoft.com/office/drawing/2014/main" id="{74D549A5-BA29-4A37-86E7-ED5F04365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14" y="2242370"/>
            <a:ext cx="14915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People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(per 10k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</a:rPr>
              <a:t>residents)</a:t>
            </a:r>
            <a:endParaRPr lang="en-US" alt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Rectangle 279">
            <a:extLst>
              <a:ext uri="{FF2B5EF4-FFF2-40B4-BE49-F238E27FC236}">
                <a16:creationId xmlns:a16="http://schemas.microsoft.com/office/drawing/2014/main" id="{95967C5E-0BDD-4805-8CD0-ECDDB201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53" y="67429"/>
            <a:ext cx="813043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Predicted Point-in-time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000000"/>
                </a:solidFill>
              </a:rPr>
              <a:t>People Experiencing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Homeless Estimates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Line 202">
            <a:extLst>
              <a:ext uri="{FF2B5EF4-FFF2-40B4-BE49-F238E27FC236}">
                <a16:creationId xmlns:a16="http://schemas.microsoft.com/office/drawing/2014/main" id="{8D200AFE-52EB-4C9C-99F4-A216A60C0C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4567" y="4347453"/>
            <a:ext cx="356513" cy="292387"/>
          </a:xfrm>
          <a:prstGeom prst="line">
            <a:avLst/>
          </a:prstGeom>
          <a:noFill/>
          <a:ln w="11113" cap="rnd">
            <a:solidFill>
              <a:srgbClr val="29A3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Rectangle 211">
            <a:extLst>
              <a:ext uri="{FF2B5EF4-FFF2-40B4-BE49-F238E27FC236}">
                <a16:creationId xmlns:a16="http://schemas.microsoft.com/office/drawing/2014/main" id="{D76F4924-8C1A-4BD7-B076-C01FF4BF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474" y="3988354"/>
            <a:ext cx="787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7CAE00"/>
                </a:solidFill>
                <a:effectLst/>
                <a:latin typeface="Arial" panose="020B0604020202020204" pitchFamily="34" charset="0"/>
              </a:rPr>
              <a:t>Silver Bow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7CA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Freeform 196">
            <a:extLst>
              <a:ext uri="{FF2B5EF4-FFF2-40B4-BE49-F238E27FC236}">
                <a16:creationId xmlns:a16="http://schemas.microsoft.com/office/drawing/2014/main" id="{6A3BF545-CEFB-46BD-8BBE-C236903EB418}"/>
              </a:ext>
            </a:extLst>
          </p:cNvPr>
          <p:cNvSpPr>
            <a:spLocks/>
          </p:cNvSpPr>
          <p:nvPr/>
        </p:nvSpPr>
        <p:spPr bwMode="auto">
          <a:xfrm>
            <a:off x="8027292" y="4073315"/>
            <a:ext cx="158750" cy="158750"/>
          </a:xfrm>
          <a:custGeom>
            <a:avLst/>
            <a:gdLst>
              <a:gd name="T0" fmla="*/ 0 w 100"/>
              <a:gd name="T1" fmla="*/ 46 h 100"/>
              <a:gd name="T2" fmla="*/ 53 w 100"/>
              <a:gd name="T3" fmla="*/ 0 h 100"/>
              <a:gd name="T4" fmla="*/ 100 w 100"/>
              <a:gd name="T5" fmla="*/ 46 h 100"/>
              <a:gd name="T6" fmla="*/ 53 w 100"/>
              <a:gd name="T7" fmla="*/ 100 h 100"/>
              <a:gd name="T8" fmla="*/ 0 w 100"/>
              <a:gd name="T9" fmla="*/ 4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46"/>
                </a:moveTo>
                <a:lnTo>
                  <a:pt x="53" y="0"/>
                </a:lnTo>
                <a:lnTo>
                  <a:pt x="100" y="46"/>
                </a:lnTo>
                <a:lnTo>
                  <a:pt x="53" y="100"/>
                </a:lnTo>
                <a:lnTo>
                  <a:pt x="0" y="46"/>
                </a:lnTo>
                <a:close/>
              </a:path>
            </a:pathLst>
          </a:custGeom>
          <a:solidFill>
            <a:srgbClr val="7C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F50DBAAC-AC2E-44AF-81BF-246282E68062}"/>
              </a:ext>
            </a:extLst>
          </p:cNvPr>
          <p:cNvSpPr/>
          <p:nvPr/>
        </p:nvSpPr>
        <p:spPr>
          <a:xfrm>
            <a:off x="8706643" y="67417"/>
            <a:ext cx="2540797" cy="5081692"/>
          </a:xfrm>
          <a:prstGeom prst="rect">
            <a:avLst/>
          </a:prstGeom>
          <a:solidFill>
            <a:schemeClr val="accent5">
              <a:lumMod val="40000"/>
              <a:lumOff val="60000"/>
              <a:alpha val="49000"/>
            </a:schemeClr>
          </a:solidFill>
          <a:ln>
            <a:solidFill>
              <a:schemeClr val="accent5">
                <a:lumMod val="40000"/>
                <a:lumOff val="6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77">
            <a:extLst>
              <a:ext uri="{FF2B5EF4-FFF2-40B4-BE49-F238E27FC236}">
                <a16:creationId xmlns:a16="http://schemas.microsoft.com/office/drawing/2014/main" id="{6D710567-91AD-4C2A-9E8A-C6E16B9C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9531" y="5741567"/>
            <a:ext cx="80104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Sources: BBER Analysis, HUD, U.S. Census</a:t>
            </a:r>
            <a:endParaRPr lang="en-US" altLang="en-US" sz="7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DB24EF26-16B3-49C2-8013-816202DABEA9}"/>
              </a:ext>
            </a:extLst>
          </p:cNvPr>
          <p:cNvSpPr txBox="1"/>
          <p:nvPr/>
        </p:nvSpPr>
        <p:spPr>
          <a:xfrm>
            <a:off x="2495330" y="1799983"/>
            <a:ext cx="321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County time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Year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in available beds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63" grpId="0" animBg="1"/>
      <p:bldP spid="166" grpId="0" animBg="1"/>
      <p:bldP spid="167" grpId="0" animBg="1"/>
      <p:bldP spid="176" grpId="0" animBg="1"/>
      <p:bldP spid="177" grpId="0" animBg="1"/>
      <p:bldP spid="185" grpId="0" animBg="1"/>
      <p:bldP spid="187" grpId="0" animBg="1"/>
      <p:bldP spid="186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4" grpId="0" animBg="1"/>
      <p:bldP spid="210" grpId="0"/>
      <p:bldP spid="213" grpId="0"/>
      <p:bldP spid="216" grpId="0"/>
      <p:bldP spid="219" grpId="0"/>
      <p:bldP spid="222" grpId="0"/>
      <p:bldP spid="225" grpId="0"/>
      <p:bldP spid="228" grpId="0"/>
      <p:bldP spid="231" grpId="0"/>
      <p:bldP spid="234" grpId="0"/>
      <p:bldP spid="237" grpId="0"/>
      <p:bldP spid="240" grpId="0"/>
      <p:bldP spid="243" grpId="0"/>
      <p:bldP spid="246" grpId="0"/>
      <p:bldP spid="249" grpId="0"/>
      <p:bldP spid="252" grpId="0"/>
      <p:bldP spid="255" grpId="0"/>
      <p:bldP spid="258" grpId="0"/>
      <p:bldP spid="285" grpId="0" animBg="1"/>
      <p:bldP spid="287" grpId="0"/>
      <p:bldP spid="286" grpId="0" animBg="1"/>
      <p:bldP spid="2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11963" y="3350617"/>
            <a:ext cx="1371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1994.22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61162" y="2590710"/>
            <a:ext cx="32004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56397" y="2628036"/>
            <a:ext cx="32004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66604259"/>
              </p:ext>
            </p:extLst>
          </p:nvPr>
        </p:nvGraphicFramePr>
        <p:xfrm>
          <a:off x="1150070" y="2311731"/>
          <a:ext cx="3510866" cy="353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36742311"/>
              </p:ext>
            </p:extLst>
          </p:nvPr>
        </p:nvGraphicFramePr>
        <p:xfrm>
          <a:off x="6122016" y="2193163"/>
          <a:ext cx="4048420" cy="353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7489" y="2687928"/>
            <a:ext cx="137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586 [Current]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7647" y="3504625"/>
            <a:ext cx="137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2.64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7951" y="4312499"/>
            <a:ext cx="1171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322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065" y="5097227"/>
            <a:ext cx="94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5.37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06" y="2575625"/>
            <a:ext cx="126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4.32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5782" y="4045211"/>
            <a:ext cx="1371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1.15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9882" y="5034063"/>
            <a:ext cx="137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72.16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236983" y="2212628"/>
            <a:ext cx="2528118" cy="401870"/>
            <a:chOff x="1187662" y="1772859"/>
            <a:chExt cx="3370824" cy="535825"/>
          </a:xfrm>
        </p:grpSpPr>
        <p:sp>
          <p:nvSpPr>
            <p:cNvPr id="13" name="TextBox 12"/>
            <p:cNvSpPr txBox="1"/>
            <p:nvPr/>
          </p:nvSpPr>
          <p:spPr>
            <a:xfrm>
              <a:off x="1187662" y="1775206"/>
              <a:ext cx="897253" cy="5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Low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1233" y="1772859"/>
              <a:ext cx="897253" cy="5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High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93778" y="2169990"/>
            <a:ext cx="3055181" cy="423284"/>
            <a:chOff x="1223467" y="1755240"/>
            <a:chExt cx="4073574" cy="564376"/>
          </a:xfrm>
        </p:grpSpPr>
        <p:sp>
          <p:nvSpPr>
            <p:cNvPr id="17" name="TextBox 16"/>
            <p:cNvSpPr txBox="1"/>
            <p:nvPr/>
          </p:nvSpPr>
          <p:spPr>
            <a:xfrm>
              <a:off x="1223467" y="1755240"/>
              <a:ext cx="1066669" cy="5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Low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30372" y="1786138"/>
              <a:ext cx="1066669" cy="5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High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08337" y="2969906"/>
            <a:ext cx="7553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Thous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. BF)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83945" y="3743566"/>
            <a:ext cx="5902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Bushel)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1655" y="4566730"/>
            <a:ext cx="5084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 cwt)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43872" y="5369699"/>
            <a:ext cx="6206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 Bushel)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92268" y="2854843"/>
            <a:ext cx="5757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Pound)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96057" y="3688285"/>
            <a:ext cx="5806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Ounce)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58288" y="4539131"/>
            <a:ext cx="6062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 Pound)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78969" y="5286477"/>
            <a:ext cx="5838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($ per</a:t>
            </a:r>
          </a:p>
          <a:p>
            <a:pPr algn="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 Barrel)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3386" y="322825"/>
            <a:ext cx="940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Commodity Prices Tell Different Stories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8201" y="1396978"/>
            <a:ext cx="228549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Metals &amp; Energy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(as of Oct 2024)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5303" y="1347134"/>
            <a:ext cx="309321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Materials &amp; Foodstuffs</a:t>
            </a:r>
          </a:p>
          <a:p>
            <a:pPr algn="ct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(as of Oct 2024)</a:t>
            </a:r>
          </a:p>
        </p:txBody>
      </p:sp>
      <p:grpSp>
        <p:nvGrpSpPr>
          <p:cNvPr id="16" name="Group 14"/>
          <p:cNvGrpSpPr/>
          <p:nvPr/>
        </p:nvGrpSpPr>
        <p:grpSpPr>
          <a:xfrm>
            <a:off x="2404714" y="3003112"/>
            <a:ext cx="2199505" cy="360311"/>
            <a:chOff x="1413649" y="2153933"/>
            <a:chExt cx="2932673" cy="480413"/>
          </a:xfrm>
        </p:grpSpPr>
        <p:sp>
          <p:nvSpPr>
            <p:cNvPr id="33" name="TextBox 32"/>
            <p:cNvSpPr txBox="1"/>
            <p:nvPr/>
          </p:nvSpPr>
          <p:spPr>
            <a:xfrm>
              <a:off x="1413649" y="2182942"/>
              <a:ext cx="1171140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404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83391" y="2153933"/>
              <a:ext cx="1162931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1686</a:t>
              </a:r>
            </a:p>
          </p:txBody>
        </p:sp>
      </p:grpSp>
      <p:grpSp>
        <p:nvGrpSpPr>
          <p:cNvPr id="20" name="Group 14"/>
          <p:cNvGrpSpPr/>
          <p:nvPr/>
        </p:nvGrpSpPr>
        <p:grpSpPr>
          <a:xfrm>
            <a:off x="2398491" y="3825977"/>
            <a:ext cx="2211217" cy="345708"/>
            <a:chOff x="1421765" y="2254618"/>
            <a:chExt cx="2948288" cy="460942"/>
          </a:xfrm>
        </p:grpSpPr>
        <p:sp>
          <p:nvSpPr>
            <p:cNvPr id="36" name="TextBox 35"/>
            <p:cNvSpPr txBox="1"/>
            <p:nvPr/>
          </p:nvSpPr>
          <p:spPr>
            <a:xfrm>
              <a:off x="1421765" y="2264157"/>
              <a:ext cx="1171139" cy="45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2.13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7123" y="2254618"/>
              <a:ext cx="1162930" cy="45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5.73</a:t>
              </a:r>
            </a:p>
          </p:txBody>
        </p:sp>
      </p:grpSp>
      <p:grpSp>
        <p:nvGrpSpPr>
          <p:cNvPr id="31" name="Group 14"/>
          <p:cNvGrpSpPr/>
          <p:nvPr/>
        </p:nvGrpSpPr>
        <p:grpSpPr>
          <a:xfrm>
            <a:off x="2398490" y="4631048"/>
            <a:ext cx="2208551" cy="340315"/>
            <a:chOff x="1424111" y="2430063"/>
            <a:chExt cx="2944734" cy="453752"/>
          </a:xfrm>
        </p:grpSpPr>
        <p:sp>
          <p:nvSpPr>
            <p:cNvPr id="39" name="TextBox 38"/>
            <p:cNvSpPr txBox="1"/>
            <p:nvPr/>
          </p:nvSpPr>
          <p:spPr>
            <a:xfrm>
              <a:off x="1424111" y="2432411"/>
              <a:ext cx="1171140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149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5915" y="2430063"/>
              <a:ext cx="1162930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328</a:t>
              </a:r>
            </a:p>
          </p:txBody>
        </p:sp>
      </p:grpSp>
      <p:grpSp>
        <p:nvGrpSpPr>
          <p:cNvPr id="32" name="Group 14"/>
          <p:cNvGrpSpPr/>
          <p:nvPr/>
        </p:nvGrpSpPr>
        <p:grpSpPr>
          <a:xfrm>
            <a:off x="2413011" y="5455016"/>
            <a:ext cx="2204512" cy="340315"/>
            <a:chOff x="1445820" y="2546293"/>
            <a:chExt cx="2939349" cy="453752"/>
          </a:xfrm>
        </p:grpSpPr>
        <p:sp>
          <p:nvSpPr>
            <p:cNvPr id="42" name="TextBox 41"/>
            <p:cNvSpPr txBox="1"/>
            <p:nvPr/>
          </p:nvSpPr>
          <p:spPr>
            <a:xfrm>
              <a:off x="1445820" y="2548642"/>
              <a:ext cx="1171140" cy="45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4.29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22238" y="2546293"/>
              <a:ext cx="1162931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12.09</a:t>
              </a:r>
            </a:p>
          </p:txBody>
        </p:sp>
      </p:grpSp>
      <p:grpSp>
        <p:nvGrpSpPr>
          <p:cNvPr id="35" name="Group 14"/>
          <p:cNvGrpSpPr/>
          <p:nvPr/>
        </p:nvGrpSpPr>
        <p:grpSpPr>
          <a:xfrm>
            <a:off x="7707682" y="2881306"/>
            <a:ext cx="2538896" cy="599375"/>
            <a:chOff x="3999026" y="1993871"/>
            <a:chExt cx="3385195" cy="799167"/>
          </a:xfrm>
        </p:grpSpPr>
        <p:sp>
          <p:nvSpPr>
            <p:cNvPr id="45" name="TextBox 44"/>
            <p:cNvSpPr txBox="1"/>
            <p:nvPr/>
          </p:nvSpPr>
          <p:spPr>
            <a:xfrm>
              <a:off x="3999026" y="1993871"/>
              <a:ext cx="117114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2.29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21290" y="2013338"/>
              <a:ext cx="1162931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4.64</a:t>
              </a:r>
            </a:p>
            <a:p>
              <a:pPr algn="r" defTabSz="68580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Group 14"/>
          <p:cNvGrpSpPr/>
          <p:nvPr/>
        </p:nvGrpSpPr>
        <p:grpSpPr>
          <a:xfrm>
            <a:off x="7618201" y="3644061"/>
            <a:ext cx="2591496" cy="427152"/>
            <a:chOff x="3882067" y="2014417"/>
            <a:chExt cx="3455329" cy="569535"/>
          </a:xfrm>
        </p:grpSpPr>
        <p:sp>
          <p:nvSpPr>
            <p:cNvPr id="48" name="TextBox 47"/>
            <p:cNvSpPr txBox="1"/>
            <p:nvPr/>
          </p:nvSpPr>
          <p:spPr>
            <a:xfrm>
              <a:off x="3882067" y="2132548"/>
              <a:ext cx="1171140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925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74465" y="2014417"/>
              <a:ext cx="1162931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2873</a:t>
              </a: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7618203" y="4515608"/>
            <a:ext cx="2373049" cy="340315"/>
            <a:chOff x="1180510" y="1965903"/>
            <a:chExt cx="3164065" cy="453752"/>
          </a:xfrm>
        </p:grpSpPr>
        <p:sp>
          <p:nvSpPr>
            <p:cNvPr id="51" name="TextBox 50"/>
            <p:cNvSpPr txBox="1"/>
            <p:nvPr/>
          </p:nvSpPr>
          <p:spPr>
            <a:xfrm>
              <a:off x="1180510" y="1968251"/>
              <a:ext cx="1171140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0.86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81644" y="1965903"/>
              <a:ext cx="1162931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14"/>
          <p:cNvGrpSpPr/>
          <p:nvPr/>
        </p:nvGrpSpPr>
        <p:grpSpPr>
          <a:xfrm>
            <a:off x="7618203" y="5352751"/>
            <a:ext cx="2709332" cy="373551"/>
            <a:chOff x="3886758" y="2412285"/>
            <a:chExt cx="3612441" cy="498067"/>
          </a:xfrm>
        </p:grpSpPr>
        <p:sp>
          <p:nvSpPr>
            <p:cNvPr id="54" name="TextBox 53"/>
            <p:cNvSpPr txBox="1"/>
            <p:nvPr/>
          </p:nvSpPr>
          <p:spPr>
            <a:xfrm>
              <a:off x="3886758" y="2458948"/>
              <a:ext cx="1171140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16.98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36269" y="2412285"/>
              <a:ext cx="1162930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114.68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5C18A10-D218-4B65-AD37-A2645FAE63F5}"/>
              </a:ext>
            </a:extLst>
          </p:cNvPr>
          <p:cNvSpPr txBox="1"/>
          <p:nvPr/>
        </p:nvSpPr>
        <p:spPr>
          <a:xfrm>
            <a:off x="7219417" y="3385404"/>
            <a:ext cx="130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1069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C10650-25B7-4B87-8927-4005FAAC46FB}"/>
              </a:ext>
            </a:extLst>
          </p:cNvPr>
          <p:cNvSpPr txBox="1"/>
          <p:nvPr/>
        </p:nvSpPr>
        <p:spPr>
          <a:xfrm>
            <a:off x="9338515" y="4473728"/>
            <a:ext cx="872198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1.98</a:t>
            </a:r>
          </a:p>
          <a:p>
            <a:pPr algn="r"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C3EA8D-B324-89F2-D67A-4E9456DC9D13}"/>
              </a:ext>
            </a:extLst>
          </p:cNvPr>
          <p:cNvSpPr txBox="1"/>
          <p:nvPr/>
        </p:nvSpPr>
        <p:spPr>
          <a:xfrm>
            <a:off x="8197711" y="4207617"/>
            <a:ext cx="130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1.41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Graphic spid="3" grpId="0" uiExpand="1">
        <p:bldSub>
          <a:bldChart bld="category"/>
        </p:bldSub>
      </p:bldGraphic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F0BE-1D53-4354-BA31-F4DC58CB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277" y="260011"/>
            <a:ext cx="8000552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Wages and Employment, Montana,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2021Q1 – 2024Q2</a:t>
            </a:r>
            <a:br>
              <a:rPr lang="en-US" sz="2400" b="1" dirty="0">
                <a:latin typeface="+mn-lt"/>
              </a:rPr>
            </a:br>
            <a:r>
              <a:rPr lang="en-US" sz="1800" dirty="0">
                <a:latin typeface="+mn-lt"/>
              </a:rPr>
              <a:t>Seasonally Adjusted Index, 2021Q1 = 100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38FEE8-311D-4E92-AACF-E2B5DC94E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236244"/>
              </p:ext>
            </p:extLst>
          </p:nvPr>
        </p:nvGraphicFramePr>
        <p:xfrm>
          <a:off x="2088067" y="1825650"/>
          <a:ext cx="8427563" cy="39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9F52D2-9F04-42D0-88F9-EAF6FB7DBD8D}"/>
              </a:ext>
            </a:extLst>
          </p:cNvPr>
          <p:cNvSpPr txBox="1"/>
          <p:nvPr/>
        </p:nvSpPr>
        <p:spPr>
          <a:xfrm>
            <a:off x="3458236" y="5702663"/>
            <a:ext cx="86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C5464-5282-428C-80A8-DBA5B5A1586F}"/>
              </a:ext>
            </a:extLst>
          </p:cNvPr>
          <p:cNvSpPr txBox="1"/>
          <p:nvPr/>
        </p:nvSpPr>
        <p:spPr>
          <a:xfrm>
            <a:off x="5533683" y="5702663"/>
            <a:ext cx="86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0D89B-4931-4493-BF9E-3998435B35DB}"/>
              </a:ext>
            </a:extLst>
          </p:cNvPr>
          <p:cNvSpPr txBox="1"/>
          <p:nvPr/>
        </p:nvSpPr>
        <p:spPr>
          <a:xfrm>
            <a:off x="7609130" y="5695916"/>
            <a:ext cx="86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AB94F-C602-4617-A467-A0911C3C349C}"/>
              </a:ext>
            </a:extLst>
          </p:cNvPr>
          <p:cNvSpPr txBox="1"/>
          <p:nvPr/>
        </p:nvSpPr>
        <p:spPr>
          <a:xfrm>
            <a:off x="9420107" y="2682696"/>
            <a:ext cx="170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58B00-33C6-467F-818E-254CEB8DA7F6}"/>
              </a:ext>
            </a:extLst>
          </p:cNvPr>
          <p:cNvSpPr txBox="1"/>
          <p:nvPr/>
        </p:nvSpPr>
        <p:spPr>
          <a:xfrm>
            <a:off x="6548430" y="4313687"/>
            <a:ext cx="226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Employment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BE10F-2B1E-456B-B63C-55B530443CB1}"/>
              </a:ext>
            </a:extLst>
          </p:cNvPr>
          <p:cNvSpPr txBox="1"/>
          <p:nvPr/>
        </p:nvSpPr>
        <p:spPr>
          <a:xfrm>
            <a:off x="1930003" y="6378836"/>
            <a:ext cx="439357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 U.S. Bureau of Labor Statistics, Quarterly Census of Employment and Wages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6C25F-0A1F-4F5D-8C34-59EE3DDB1001}"/>
              </a:ext>
            </a:extLst>
          </p:cNvPr>
          <p:cNvSpPr txBox="1"/>
          <p:nvPr/>
        </p:nvSpPr>
        <p:spPr>
          <a:xfrm>
            <a:off x="1901171" y="1507670"/>
            <a:ext cx="1013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Percent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B907A3-7282-4A01-9302-46582A34F448}"/>
              </a:ext>
            </a:extLst>
          </p:cNvPr>
          <p:cNvSpPr txBox="1"/>
          <p:nvPr/>
        </p:nvSpPr>
        <p:spPr>
          <a:xfrm>
            <a:off x="9420107" y="5702663"/>
            <a:ext cx="86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330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oropleth map of growth">
            <a:extLst>
              <a:ext uri="{FF2B5EF4-FFF2-40B4-BE49-F238E27FC236}">
                <a16:creationId xmlns:a16="http://schemas.microsoft.com/office/drawing/2014/main" id="{14C0EBA0-D3BA-CE93-98CD-D5624E0D0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 b="3820"/>
          <a:stretch/>
        </p:blipFill>
        <p:spPr bwMode="auto">
          <a:xfrm>
            <a:off x="2838667" y="1860715"/>
            <a:ext cx="6733510" cy="47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F0EE20-4E77-A1D6-123B-4545CFA77B77}"/>
              </a:ext>
            </a:extLst>
          </p:cNvPr>
          <p:cNvSpPr txBox="1"/>
          <p:nvPr/>
        </p:nvSpPr>
        <p:spPr>
          <a:xfrm>
            <a:off x="721241" y="414670"/>
            <a:ext cx="10749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Growth in Total Inflation-Corrected Wages, 2023Q2-2024Q2</a:t>
            </a:r>
          </a:p>
          <a:p>
            <a:r>
              <a:rPr lang="en-US" sz="2400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67433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1949-1F8C-3879-2BF8-F8EAAAD03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36A9A-F15A-D482-31F6-83B833934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light bulb with a glowing light inside&#10;&#10;Description automatically generated with medium confidence">
            <a:extLst>
              <a:ext uri="{FF2B5EF4-FFF2-40B4-BE49-F238E27FC236}">
                <a16:creationId xmlns:a16="http://schemas.microsoft.com/office/drawing/2014/main" id="{DDBC4612-08A9-B3DA-9E8D-93C1DDAD4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DF0AC-FA24-512F-EAE8-84493DA4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5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15F24-4470-B80D-7079-23EF234D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8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03AA-F9C8-094C-CAB5-F87924B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854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Montana Had More Balanced Growth in FY 2024</a:t>
            </a:r>
            <a:br>
              <a:rPr lang="en-US" sz="3200" b="1" dirty="0"/>
            </a:br>
            <a:r>
              <a:rPr lang="en-US" sz="2400" dirty="0"/>
              <a:t>Inflation-corrected Total Wage Growth, Montana, $ Millions, 2023-24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60838-C7E4-8331-74BA-67CC0B52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49826"/>
              </p:ext>
            </p:extLst>
          </p:nvPr>
        </p:nvGraphicFramePr>
        <p:xfrm>
          <a:off x="914400" y="1438183"/>
          <a:ext cx="10668000" cy="38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84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CFA8-6DD9-4144-8D96-4D111509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Montana Added 6,930 Jobs Last Fiscal Year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Seasonally Adjusted Covered Employment, 2018-24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8DE305-1265-49A8-9B82-EC6689629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6253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AA5E8F-EE35-4FE9-952F-DA3256392044}"/>
              </a:ext>
            </a:extLst>
          </p:cNvPr>
          <p:cNvSpPr txBox="1"/>
          <p:nvPr/>
        </p:nvSpPr>
        <p:spPr>
          <a:xfrm>
            <a:off x="537611" y="6467384"/>
            <a:ext cx="5142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U.S. Bureau of Labor Statistics, Quarterly Census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Employmen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t and Wages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F72F8-3AF4-4AFE-A85E-19A4E10C10BD}"/>
              </a:ext>
            </a:extLst>
          </p:cNvPr>
          <p:cNvSpPr txBox="1"/>
          <p:nvPr/>
        </p:nvSpPr>
        <p:spPr>
          <a:xfrm>
            <a:off x="416326" y="1536952"/>
            <a:ext cx="11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F738-C168-DB5B-F887-3C9103D2B2E4}"/>
              </a:ext>
            </a:extLst>
          </p:cNvPr>
          <p:cNvSpPr txBox="1"/>
          <p:nvPr/>
        </p:nvSpPr>
        <p:spPr>
          <a:xfrm>
            <a:off x="6896099" y="3928870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Construction:         + 385 jobs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8EC0D-7FB8-03DF-F75E-3835CB287D9B}"/>
              </a:ext>
            </a:extLst>
          </p:cNvPr>
          <p:cNvSpPr txBox="1"/>
          <p:nvPr/>
        </p:nvSpPr>
        <p:spPr>
          <a:xfrm>
            <a:off x="2654493" y="6082511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D3C3B-1FA5-3195-A980-A85A251C7007}"/>
              </a:ext>
            </a:extLst>
          </p:cNvPr>
          <p:cNvSpPr txBox="1"/>
          <p:nvPr/>
        </p:nvSpPr>
        <p:spPr>
          <a:xfrm>
            <a:off x="4030277" y="6054005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DB10E-6DCF-1459-8BB4-EF17C95E6FFF}"/>
              </a:ext>
            </a:extLst>
          </p:cNvPr>
          <p:cNvSpPr txBox="1"/>
          <p:nvPr/>
        </p:nvSpPr>
        <p:spPr>
          <a:xfrm>
            <a:off x="5365141" y="6082511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E012B-136C-456E-DC87-9E7A56797CFE}"/>
              </a:ext>
            </a:extLst>
          </p:cNvPr>
          <p:cNvSpPr txBox="1"/>
          <p:nvPr/>
        </p:nvSpPr>
        <p:spPr>
          <a:xfrm>
            <a:off x="6787140" y="6063714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962A2-A52A-84B3-AD21-DA6E167415BF}"/>
              </a:ext>
            </a:extLst>
          </p:cNvPr>
          <p:cNvSpPr txBox="1"/>
          <p:nvPr/>
        </p:nvSpPr>
        <p:spPr>
          <a:xfrm>
            <a:off x="8188176" y="6054005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C7E18-8F82-05F3-3A50-2F7D6A49A33A}"/>
              </a:ext>
            </a:extLst>
          </p:cNvPr>
          <p:cNvSpPr txBox="1"/>
          <p:nvPr/>
        </p:nvSpPr>
        <p:spPr>
          <a:xfrm>
            <a:off x="9555153" y="6063714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580C4-72EF-7A66-86E3-ED239F1F8DC8}"/>
              </a:ext>
            </a:extLst>
          </p:cNvPr>
          <p:cNvSpPr txBox="1"/>
          <p:nvPr/>
        </p:nvSpPr>
        <p:spPr>
          <a:xfrm>
            <a:off x="6896099" y="4278846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 &amp; Tech::          + 423 jobs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B819F-FBBC-BDCF-1ED1-D8787024EF96}"/>
              </a:ext>
            </a:extLst>
          </p:cNvPr>
          <p:cNvSpPr txBox="1"/>
          <p:nvPr/>
        </p:nvSpPr>
        <p:spPr>
          <a:xfrm>
            <a:off x="6929437" y="4654889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Health Care:        + 1,740 jobs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DEAA72-1C3D-3332-4A7A-DA8D33019DF4}"/>
              </a:ext>
            </a:extLst>
          </p:cNvPr>
          <p:cNvSpPr txBox="1"/>
          <p:nvPr/>
        </p:nvSpPr>
        <p:spPr>
          <a:xfrm>
            <a:off x="6929437" y="4995467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Admin:     + 1,185 jobs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85CC7-5245-FAA5-41F4-DC1043B08ADC}"/>
              </a:ext>
            </a:extLst>
          </p:cNvPr>
          <p:cNvSpPr txBox="1"/>
          <p:nvPr/>
        </p:nvSpPr>
        <p:spPr>
          <a:xfrm>
            <a:off x="10909645" y="6063714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631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03AA-F9C8-094C-CAB5-F87924B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854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Billings Growth Was Underwhelming</a:t>
            </a:r>
            <a:br>
              <a:rPr lang="en-US" sz="3200" b="1" dirty="0"/>
            </a:br>
            <a:r>
              <a:rPr lang="en-US" sz="2400" dirty="0"/>
              <a:t>Inflation-corrected Total Wage Growth, Yellowstone County, $ Millions, FY 2023-24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60838-C7E4-8331-74BA-67CC0B52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38129"/>
              </p:ext>
            </p:extLst>
          </p:nvPr>
        </p:nvGraphicFramePr>
        <p:xfrm>
          <a:off x="914400" y="1438183"/>
          <a:ext cx="10668000" cy="38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415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03AA-F9C8-094C-CAB5-F87924B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854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Tech Growth and Visitors Stood Out in Bozeman</a:t>
            </a:r>
            <a:br>
              <a:rPr lang="en-US" sz="3200" b="1" dirty="0"/>
            </a:br>
            <a:r>
              <a:rPr lang="en-US" sz="2400" dirty="0"/>
              <a:t>Inflation-corrected Total Wage Growth, Gallatin County, $ Millions, 2023-24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60838-C7E4-8331-74BA-67CC0B52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253969"/>
              </p:ext>
            </p:extLst>
          </p:nvPr>
        </p:nvGraphicFramePr>
        <p:xfrm>
          <a:off x="914400" y="1438183"/>
          <a:ext cx="10668000" cy="38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80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03AA-F9C8-094C-CAB5-F87924B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854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Commercial Construction Strong in 2024</a:t>
            </a:r>
            <a:br>
              <a:rPr lang="en-US" sz="3200" b="1" dirty="0"/>
            </a:br>
            <a:r>
              <a:rPr lang="en-US" sz="2400" dirty="0"/>
              <a:t>Inflation-corrected Total Wage Growth, Lewis &amp; Clark County, $ Millions, 2023-24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60838-C7E4-8331-74BA-67CC0B52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126317"/>
              </p:ext>
            </p:extLst>
          </p:nvPr>
        </p:nvGraphicFramePr>
        <p:xfrm>
          <a:off x="914400" y="1438183"/>
          <a:ext cx="10668000" cy="38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342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03AA-F9C8-094C-CAB5-F87924B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854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Tech and Health Care Led Growth in 2024</a:t>
            </a:r>
            <a:br>
              <a:rPr lang="en-US" sz="3200" b="1" dirty="0"/>
            </a:br>
            <a:r>
              <a:rPr lang="en-US" sz="2400" dirty="0"/>
              <a:t>Inflation-corrected Total Wage Growth, Missoula County, $ Millions, FY 2023-24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60838-C7E4-8331-74BA-67CC0B52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5493"/>
              </p:ext>
            </p:extLst>
          </p:nvPr>
        </p:nvGraphicFramePr>
        <p:xfrm>
          <a:off x="914400" y="1438183"/>
          <a:ext cx="10668000" cy="38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06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03AA-F9C8-094C-CAB5-F87924B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854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Health Care Resumes Growth in Kalispell in FY 2024</a:t>
            </a:r>
            <a:br>
              <a:rPr lang="en-US" sz="3200" b="1" dirty="0"/>
            </a:br>
            <a:r>
              <a:rPr lang="en-US" sz="2400" dirty="0"/>
              <a:t>Inflation-corrected Total Wage Growth, Flathead County, $ Millions, 2023-24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60838-C7E4-8331-74BA-67CC0B52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13121"/>
              </p:ext>
            </p:extLst>
          </p:nvPr>
        </p:nvGraphicFramePr>
        <p:xfrm>
          <a:off x="914400" y="1438183"/>
          <a:ext cx="10668000" cy="38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587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03AA-F9C8-094C-CAB5-F87924B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854"/>
            <a:ext cx="10667403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Tech and Amenity Counties Outperformed in FY 2024</a:t>
            </a:r>
            <a:br>
              <a:rPr lang="en-US" sz="3200" b="1" dirty="0"/>
            </a:br>
            <a:r>
              <a:rPr lang="en-US" sz="2400" dirty="0"/>
              <a:t>Inflation-corrected Total Wage Growth, Percent, 2023-24</a:t>
            </a:r>
            <a:endParaRPr lang="en-US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60838-C7E4-8331-74BA-67CC0B52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870954"/>
              </p:ext>
            </p:extLst>
          </p:nvPr>
        </p:nvGraphicFramePr>
        <p:xfrm>
          <a:off x="914400" y="1438183"/>
          <a:ext cx="10668000" cy="381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22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9D0374-EB48-415E-8F1F-58CFD111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U.S. Economy: Poised to Accelerate?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DE208B-1BB5-4635-8295-C3497FA5D8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Forecasts of slow growth have been wrong</a:t>
            </a:r>
          </a:p>
          <a:p>
            <a:r>
              <a:rPr lang="en-US" dirty="0"/>
              <a:t>Inflation is fading, high prices are not</a:t>
            </a:r>
          </a:p>
          <a:p>
            <a:r>
              <a:rPr lang="en-US" dirty="0"/>
              <a:t>Fed is moving rates to neutral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81E10-781D-5507-D64D-FBAD8CDCB2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sales, residential construction in the tank</a:t>
            </a:r>
          </a:p>
          <a:p>
            <a:r>
              <a:rPr lang="en-US" dirty="0"/>
              <a:t>Manufacturing economy is improving</a:t>
            </a:r>
          </a:p>
          <a:p>
            <a:r>
              <a:rPr lang="en-US" dirty="0"/>
              <a:t>Worker shortages easing, inventories slowly recovering</a:t>
            </a:r>
          </a:p>
        </p:txBody>
      </p:sp>
    </p:spTree>
    <p:extLst>
      <p:ext uri="{BB962C8B-B14F-4D97-AF65-F5344CB8AC3E}">
        <p14:creationId xmlns:p14="http://schemas.microsoft.com/office/powerpoint/2010/main" val="19063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6941182"/>
              </p:ext>
            </p:extLst>
          </p:nvPr>
        </p:nvGraphicFramePr>
        <p:xfrm>
          <a:off x="584506" y="1807185"/>
          <a:ext cx="3335322" cy="441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2069901" y="136749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Montana’s Disappearing Economic Slowdown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41701068"/>
              </p:ext>
            </p:extLst>
          </p:nvPr>
        </p:nvGraphicFramePr>
        <p:xfrm>
          <a:off x="4524674" y="1803400"/>
          <a:ext cx="3512627" cy="435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71441742"/>
              </p:ext>
            </p:extLst>
          </p:nvPr>
        </p:nvGraphicFramePr>
        <p:xfrm>
          <a:off x="8037301" y="1747017"/>
          <a:ext cx="3629404" cy="441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2071" y="6213420"/>
            <a:ext cx="6925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Arial" panose="020B0604020202020204"/>
              </a:rPr>
              <a:t>Source:  S&amp;P Global</a:t>
            </a:r>
          </a:p>
          <a:p>
            <a:pPr>
              <a:defRPr/>
            </a:pPr>
            <a:endParaRPr lang="en-US" sz="13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5399" y="956470"/>
            <a:ext cx="8416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/>
              </a:rPr>
              <a:t>Employment, Real Wages and Salary and Real Income Growth, Actual and Forecast, Percent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430AA-8E9B-4DC7-8332-BECBC85EB909}"/>
              </a:ext>
            </a:extLst>
          </p:cNvPr>
          <p:cNvSpPr/>
          <p:nvPr/>
        </p:nvSpPr>
        <p:spPr>
          <a:xfrm>
            <a:off x="2521218" y="2800865"/>
            <a:ext cx="1330336" cy="2701343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5348F-88B3-4D19-B4B4-F8531FB1879D}"/>
              </a:ext>
            </a:extLst>
          </p:cNvPr>
          <p:cNvSpPr/>
          <p:nvPr/>
        </p:nvSpPr>
        <p:spPr>
          <a:xfrm>
            <a:off x="6443593" y="2800864"/>
            <a:ext cx="1525434" cy="2701343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2A946-8875-4AC1-A808-506EFA74282B}"/>
              </a:ext>
            </a:extLst>
          </p:cNvPr>
          <p:cNvSpPr/>
          <p:nvPr/>
        </p:nvSpPr>
        <p:spPr>
          <a:xfrm>
            <a:off x="10044188" y="2878686"/>
            <a:ext cx="1622517" cy="3424837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5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2" grpId="0">
        <p:bldAsOne/>
      </p:bldGraphic>
      <p:bldP spid="2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68BF9C-C009-24DA-9CF8-4763A97B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500062"/>
            <a:ext cx="82010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5E696F-08F5-4ECB-3E44-29FF2D88A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680317"/>
              </p:ext>
            </p:extLst>
          </p:nvPr>
        </p:nvGraphicFramePr>
        <p:xfrm>
          <a:off x="1100138" y="1485900"/>
          <a:ext cx="10113723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E2C806-6695-0467-4E9B-297087B1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7017"/>
            <a:ext cx="8000552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Not Much Growth in the U.S. Forecast</a:t>
            </a:r>
            <a:br>
              <a:rPr lang="en-US" sz="2400" b="1" dirty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>Percent Growth, Real Gross Domestic Product, 2023Q3 – 2025Q4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7B626E1-6735-2996-84BA-795746748E09}"/>
              </a:ext>
            </a:extLst>
          </p:cNvPr>
          <p:cNvSpPr txBox="1"/>
          <p:nvPr/>
        </p:nvSpPr>
        <p:spPr>
          <a:xfrm>
            <a:off x="1642655" y="5095417"/>
            <a:ext cx="1066027" cy="2576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1C4F9CA-E509-6651-0B92-7A7E7645F48B}"/>
              </a:ext>
            </a:extLst>
          </p:cNvPr>
          <p:cNvSpPr txBox="1"/>
          <p:nvPr/>
        </p:nvSpPr>
        <p:spPr>
          <a:xfrm>
            <a:off x="4420372" y="5076400"/>
            <a:ext cx="1066027" cy="295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2024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F5B9E6D-893E-3615-19A9-312CEA825E84}"/>
              </a:ext>
            </a:extLst>
          </p:cNvPr>
          <p:cNvSpPr txBox="1"/>
          <p:nvPr/>
        </p:nvSpPr>
        <p:spPr>
          <a:xfrm>
            <a:off x="8208514" y="5005568"/>
            <a:ext cx="1178373" cy="2883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2025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E31C663-8952-C261-07F3-213CD99825B4}"/>
              </a:ext>
            </a:extLst>
          </p:cNvPr>
          <p:cNvSpPr txBox="1"/>
          <p:nvPr/>
        </p:nvSpPr>
        <p:spPr>
          <a:xfrm>
            <a:off x="2574181" y="1487513"/>
            <a:ext cx="2052152" cy="2883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Forecast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C37DF-3AB5-D20E-3537-F942685246D3}"/>
              </a:ext>
            </a:extLst>
          </p:cNvPr>
          <p:cNvCxnSpPr/>
          <p:nvPr/>
        </p:nvCxnSpPr>
        <p:spPr>
          <a:xfrm>
            <a:off x="2708682" y="2003865"/>
            <a:ext cx="2480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80F28D-3192-A066-38C7-C544F85151A0}"/>
              </a:ext>
            </a:extLst>
          </p:cNvPr>
          <p:cNvSpPr txBox="1"/>
          <p:nvPr/>
        </p:nvSpPr>
        <p:spPr>
          <a:xfrm>
            <a:off x="978138" y="1185818"/>
            <a:ext cx="1116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Percent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B65C5-C0F9-5F2B-8FF0-3A4466891289}"/>
              </a:ext>
            </a:extLst>
          </p:cNvPr>
          <p:cNvSpPr txBox="1"/>
          <p:nvPr/>
        </p:nvSpPr>
        <p:spPr>
          <a:xfrm>
            <a:off x="1536263" y="5586186"/>
            <a:ext cx="5807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S&amp;P Global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C284A6-3E00-4528-A7EA-062894ED4A1C}"/>
              </a:ext>
            </a:extLst>
          </p:cNvPr>
          <p:cNvCxnSpPr/>
          <p:nvPr/>
        </p:nvCxnSpPr>
        <p:spPr>
          <a:xfrm>
            <a:off x="6305944" y="1487513"/>
            <a:ext cx="0" cy="34688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">
            <a:extLst>
              <a:ext uri="{FF2B5EF4-FFF2-40B4-BE49-F238E27FC236}">
                <a16:creationId xmlns:a16="http://schemas.microsoft.com/office/drawing/2014/main" id="{7302B412-90B6-40BE-9F87-D3D41BA21CBD}"/>
              </a:ext>
            </a:extLst>
          </p:cNvPr>
          <p:cNvSpPr txBox="1"/>
          <p:nvPr/>
        </p:nvSpPr>
        <p:spPr>
          <a:xfrm>
            <a:off x="6395563" y="1777152"/>
            <a:ext cx="2052152" cy="2883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Forecast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FE715D-2098-4D25-BB70-F18959DBB405}"/>
              </a:ext>
            </a:extLst>
          </p:cNvPr>
          <p:cNvCxnSpPr/>
          <p:nvPr/>
        </p:nvCxnSpPr>
        <p:spPr>
          <a:xfrm>
            <a:off x="6556848" y="2292382"/>
            <a:ext cx="2480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F09CD2-5D27-3C60-DD97-979A2312AF99}"/>
              </a:ext>
            </a:extLst>
          </p:cNvPr>
          <p:cNvCxnSpPr/>
          <p:nvPr/>
        </p:nvCxnSpPr>
        <p:spPr>
          <a:xfrm>
            <a:off x="2484561" y="1607519"/>
            <a:ext cx="0" cy="34688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uiExpand="1"/>
      <p:bldP spid="8" grpId="0" uiExpand="1"/>
      <p:bldP spid="9" grpId="0" uiExpand="1"/>
      <p:bldP spid="10" grpId="0" uiExpand="1"/>
      <p:bldP spid="10" grpId="1"/>
      <p:bldP spid="13" grpId="0" uiExpan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A3B71-BADD-4D4E-88FD-ABE3694E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24351"/>
            <a:ext cx="8572500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A7812-B34A-449F-9573-42D5B4BCED25}"/>
              </a:ext>
            </a:extLst>
          </p:cNvPr>
          <p:cNvSpPr txBox="1"/>
          <p:nvPr/>
        </p:nvSpPr>
        <p:spPr>
          <a:xfrm>
            <a:off x="2048933" y="34713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 payments on Federal debt now exceed defense spending</a:t>
            </a:r>
          </a:p>
        </p:txBody>
      </p:sp>
    </p:spTree>
    <p:extLst>
      <p:ext uri="{BB962C8B-B14F-4D97-AF65-F5344CB8AC3E}">
        <p14:creationId xmlns:p14="http://schemas.microsoft.com/office/powerpoint/2010/main" val="12429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1490" y="225271"/>
            <a:ext cx="9038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US Outperforms Global Peers in 2024</a:t>
            </a:r>
          </a:p>
        </p:txBody>
      </p:sp>
      <p:pic>
        <p:nvPicPr>
          <p:cNvPr id="2050" name="Picture 2" descr="Choropleth map of CO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4"/>
          <a:stretch/>
        </p:blipFill>
        <p:spPr bwMode="auto">
          <a:xfrm>
            <a:off x="1271588" y="657226"/>
            <a:ext cx="9906294" cy="51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669534" y="400645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India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11837" y="4241613"/>
            <a:ext cx="75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7.0%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887578" y="976468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87578" y="1364657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48788" y="1128872"/>
            <a:ext cx="242892" cy="226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1750" y="829254"/>
            <a:ext cx="83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4389" y="605347"/>
            <a:ext cx="98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Russia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273561" y="1505095"/>
            <a:ext cx="185518" cy="896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4894" y="4082396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008" y="4372625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39944" y="4148430"/>
            <a:ext cx="224943" cy="215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20593" y="3762641"/>
            <a:ext cx="8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5765" y="3426391"/>
            <a:ext cx="223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United States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452094" y="2948014"/>
            <a:ext cx="571500" cy="3877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856559" y="1179451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56559" y="1567639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100254" y="1505095"/>
            <a:ext cx="224841" cy="62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9872357" y="1046244"/>
            <a:ext cx="74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42961" y="759540"/>
            <a:ext cx="107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Japan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0028009" y="1750953"/>
            <a:ext cx="114300" cy="9220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5201" y="1166987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85201" y="1555176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13800" y="1454970"/>
            <a:ext cx="238293" cy="90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43544" y="1085638"/>
            <a:ext cx="77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1.3%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90839" y="877169"/>
            <a:ext cx="108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Canada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2541212" y="1645843"/>
            <a:ext cx="431713" cy="6069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42295" y="975715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42295" y="1363904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348174" y="1303907"/>
            <a:ext cx="1982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099826" y="899500"/>
            <a:ext cx="73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0.2%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10209" y="650128"/>
            <a:ext cx="126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Germany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5572224" y="1505095"/>
            <a:ext cx="889307" cy="980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25067" y="4989550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25067" y="5377739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753666" y="5249162"/>
            <a:ext cx="228033" cy="1285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491720" y="4849897"/>
            <a:ext cx="88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2.1%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0655" y="4641909"/>
            <a:ext cx="9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Brazil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H="1" flipV="1">
            <a:off x="4928022" y="4463658"/>
            <a:ext cx="452633" cy="2277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7781417" y="4511931"/>
            <a:ext cx="8357" cy="760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81416" y="5089006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010015" y="4571865"/>
            <a:ext cx="231019" cy="5171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7" name="Straight Arrow Connector 56"/>
          <p:cNvCxnSpPr>
            <a:cxnSpLocks/>
            <a:stCxn id="56" idx="0"/>
          </p:cNvCxnSpPr>
          <p:nvPr/>
        </p:nvCxnSpPr>
        <p:spPr>
          <a:xfrm flipV="1">
            <a:off x="8069584" y="3382379"/>
            <a:ext cx="231298" cy="624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241035" y="989017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241035" y="1377205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469634" y="974680"/>
            <a:ext cx="265817" cy="4025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298527" y="617205"/>
            <a:ext cx="8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24123" y="376869"/>
            <a:ext cx="96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China</a:t>
            </a:r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8605134" y="1505095"/>
            <a:ext cx="379370" cy="1514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6275" y="5397481"/>
            <a:ext cx="6057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Source:  International Monetary Fund</a:t>
            </a:r>
          </a:p>
        </p:txBody>
      </p:sp>
    </p:spTree>
    <p:extLst>
      <p:ext uri="{BB962C8B-B14F-4D97-AF65-F5344CB8AC3E}">
        <p14:creationId xmlns:p14="http://schemas.microsoft.com/office/powerpoint/2010/main" val="6022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6" grpId="0" animBg="1"/>
      <p:bldP spid="8" grpId="0"/>
      <p:bldP spid="9" grpId="0"/>
      <p:bldP spid="16" grpId="0" animBg="1"/>
      <p:bldP spid="17" grpId="0"/>
      <p:bldP spid="18" grpId="0"/>
      <p:bldP spid="28" grpId="0" animBg="1"/>
      <p:bldP spid="29" grpId="0"/>
      <p:bldP spid="30" grpId="0"/>
      <p:bldP spid="36" grpId="0" animBg="1"/>
      <p:bldP spid="37" grpId="0"/>
      <p:bldP spid="38" grpId="0"/>
      <p:bldP spid="48" grpId="0" animBg="1"/>
      <p:bldP spid="49" grpId="0"/>
      <p:bldP spid="50" grpId="0"/>
      <p:bldP spid="42" grpId="0" animBg="1"/>
      <p:bldP spid="43" grpId="0"/>
      <p:bldP spid="44" grpId="0"/>
      <p:bldP spid="54" grpId="0" animBg="1"/>
      <p:bldP spid="60" grpId="0" animBg="1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C67888D-E1FA-93DB-7779-D786BDAB5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1458"/>
          <a:stretch/>
        </p:blipFill>
        <p:spPr bwMode="auto">
          <a:xfrm>
            <a:off x="1614488" y="1057275"/>
            <a:ext cx="9244011" cy="56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7A634-81F3-5818-8023-570B3BA8A548}"/>
              </a:ext>
            </a:extLst>
          </p:cNvPr>
          <p:cNvSpPr txBox="1"/>
          <p:nvPr/>
        </p:nvSpPr>
        <p:spPr>
          <a:xfrm>
            <a:off x="1114425" y="171450"/>
            <a:ext cx="10020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Germany Export-Led Manufacturing Economy is Crashing</a:t>
            </a:r>
            <a:br>
              <a:rPr lang="en-US" sz="2800" b="1" dirty="0"/>
            </a:br>
            <a:r>
              <a:rPr lang="en-US" sz="2400" dirty="0"/>
              <a:t>Industrial Production Index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447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6B344-AD4C-8865-D32C-45AF981E8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E8F0E-B975-2BD5-36E4-8DD80FDD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Montana’s Growth Has Stabilized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FD606-8628-AE61-2EE9-13BDD89DB4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visitor year helping offset closures</a:t>
            </a:r>
          </a:p>
          <a:p>
            <a:r>
              <a:rPr lang="en-US" dirty="0"/>
              <a:t>Lower inflation rates helping wage growth</a:t>
            </a:r>
          </a:p>
          <a:p>
            <a:r>
              <a:rPr lang="en-US" dirty="0"/>
              <a:t>Tech growth tilting the balance between regions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6CB68-0409-2559-BCE7-34C0431147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Sibanye-Stillwater curtailment not yet felt</a:t>
            </a:r>
          </a:p>
          <a:p>
            <a:r>
              <a:rPr lang="en-US" dirty="0"/>
              <a:t>Interest rate sensitive sectors struggling</a:t>
            </a:r>
          </a:p>
          <a:p>
            <a:r>
              <a:rPr lang="en-US" dirty="0"/>
              <a:t>Housing remains an unsolved problem</a:t>
            </a:r>
          </a:p>
        </p:txBody>
      </p:sp>
    </p:spTree>
    <p:extLst>
      <p:ext uri="{BB962C8B-B14F-4D97-AF65-F5344CB8AC3E}">
        <p14:creationId xmlns:p14="http://schemas.microsoft.com/office/powerpoint/2010/main" val="2516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p"/>
    </p:bldLst>
  </p:timing>
</p:sld>
</file>

<file path=ppt/theme/theme1.xml><?xml version="1.0" encoding="utf-8"?>
<a:theme xmlns:a="http://schemas.openxmlformats.org/drawingml/2006/main" name="MSU_Maroon&amp;Grey">
  <a:themeElements>
    <a:clrScheme name="Custom 1">
      <a:dk1>
        <a:sysClr val="windowText" lastClr="000000"/>
      </a:dk1>
      <a:lt1>
        <a:sysClr val="window" lastClr="FFFFFF"/>
      </a:lt1>
      <a:dk2>
        <a:srgbClr val="5E091A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CC28577D3EE40A9A9E506D6DAE820" ma:contentTypeVersion="14" ma:contentTypeDescription="Create a new document." ma:contentTypeScope="" ma:versionID="c7df7c8092a112f3b27ccd6e76a9ae83">
  <xsd:schema xmlns:xsd="http://www.w3.org/2001/XMLSchema" xmlns:xs="http://www.w3.org/2001/XMLSchema" xmlns:p="http://schemas.microsoft.com/office/2006/metadata/properties" xmlns:ns3="7b7d690c-7c33-457b-b0aa-50b616a09a3f" xmlns:ns4="32b67127-8c97-4a9d-b149-71d9ddad42b7" targetNamespace="http://schemas.microsoft.com/office/2006/metadata/properties" ma:root="true" ma:fieldsID="7eb40c63380c378fae4072537c91a3a7" ns3:_="" ns4:_="">
    <xsd:import namespace="7b7d690c-7c33-457b-b0aa-50b616a09a3f"/>
    <xsd:import namespace="32b67127-8c97-4a9d-b149-71d9ddad42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d690c-7c33-457b-b0aa-50b616a09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67127-8c97-4a9d-b149-71d9ddad4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0835C4-16A4-4EFA-A180-9E3F1260D3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2BA2DE-67C7-40C5-8032-5496D7D4C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7d690c-7c33-457b-b0aa-50b616a09a3f"/>
    <ds:schemaRef ds:uri="32b67127-8c97-4a9d-b149-71d9ddad42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EE9E7F-776A-4B5E-B275-2554BB7A9AD0}">
  <ds:schemaRefs>
    <ds:schemaRef ds:uri="http://purl.org/dc/terms/"/>
    <ds:schemaRef ds:uri="http://purl.org/dc/elements/1.1/"/>
    <ds:schemaRef ds:uri="7b7d690c-7c33-457b-b0aa-50b616a09a3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2b67127-8c97-4a9d-b149-71d9ddad42b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3167</TotalTime>
  <Words>739</Words>
  <Application>Microsoft Office PowerPoint</Application>
  <PresentationFormat>Widescreen</PresentationFormat>
  <Paragraphs>187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MSU_Maroon&amp;Grey</vt:lpstr>
      <vt:lpstr>Custom Design</vt:lpstr>
      <vt:lpstr>The Economic Outlook for the U.S. and Montana</vt:lpstr>
      <vt:lpstr>PowerPoint Presentation</vt:lpstr>
      <vt:lpstr>The U.S. Economy: Poised to Accelerate?</vt:lpstr>
      <vt:lpstr>PowerPoint Presentation</vt:lpstr>
      <vt:lpstr>Not Much Growth in the U.S. Forecast Percent Growth, Real Gross Domestic Product, 2023Q3 – 2025Q4</vt:lpstr>
      <vt:lpstr>PowerPoint Presentation</vt:lpstr>
      <vt:lpstr>PowerPoint Presentation</vt:lpstr>
      <vt:lpstr>PowerPoint Presentation</vt:lpstr>
      <vt:lpstr>Montana’s Growth Has Stabilized</vt:lpstr>
      <vt:lpstr>PowerPoint Presentation</vt:lpstr>
      <vt:lpstr>Post-2020 Acceleration in Home Prices Was Widespread All Transactions House Price Index, 2014=100</vt:lpstr>
      <vt:lpstr>Housing Prices in Missoula Are 4x Higher than 1995 Housing Price Index, 1995 =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Wages and Employment, Montana,  2021Q1 – 2024Q2 Seasonally Adjusted Index, 2021Q1 = 100</vt:lpstr>
      <vt:lpstr>PowerPoint Presentation</vt:lpstr>
      <vt:lpstr>PowerPoint Presentation</vt:lpstr>
      <vt:lpstr>PowerPoint Presentation</vt:lpstr>
      <vt:lpstr>Montana Had More Balanced Growth in FY 2024 Inflation-corrected Total Wage Growth, Montana, $ Millions, 2023-24</vt:lpstr>
      <vt:lpstr>Montana Added 6,930 Jobs Last Fiscal Year Seasonally Adjusted Covered Employment, 2018-24</vt:lpstr>
      <vt:lpstr>Billings Growth Was Underwhelming Inflation-corrected Total Wage Growth, Yellowstone County, $ Millions, FY 2023-24</vt:lpstr>
      <vt:lpstr>Tech Growth and Visitors Stood Out in Bozeman Inflation-corrected Total Wage Growth, Gallatin County, $ Millions, 2023-24</vt:lpstr>
      <vt:lpstr>Commercial Construction Strong in 2024 Inflation-corrected Total Wage Growth, Lewis &amp; Clark County, $ Millions, 2023-24</vt:lpstr>
      <vt:lpstr>Tech and Health Care Led Growth in 2024 Inflation-corrected Total Wage Growth, Missoula County, $ Millions, FY 2023-24</vt:lpstr>
      <vt:lpstr>Health Care Resumes Growth in Kalispell in FY 2024 Inflation-corrected Total Wage Growth, Flathead County, $ Millions, 2023-24</vt:lpstr>
      <vt:lpstr>Tech and Amenity Counties Outperformed in FY 2024 Inflation-corrected Total Wage Growth, Percent, 2023-24</vt:lpstr>
      <vt:lpstr>Montana’s Disappearing Economic Slowdown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Barkey, Patrick</cp:lastModifiedBy>
  <cp:revision>145</cp:revision>
  <dcterms:created xsi:type="dcterms:W3CDTF">2015-07-09T18:42:12Z</dcterms:created>
  <dcterms:modified xsi:type="dcterms:W3CDTF">2024-12-04T13:25:24Z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0x01010042BCC28577D3EE40A9A9E506D6DAE820</vt:lpwstr>
  </property>
</Properties>
</file>